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31"/>
  </p:notesMasterIdLst>
  <p:sldIdLst>
    <p:sldId id="257" r:id="rId2"/>
    <p:sldId id="310" r:id="rId3"/>
    <p:sldId id="260" r:id="rId4"/>
    <p:sldId id="311" r:id="rId5"/>
    <p:sldId id="312" r:id="rId6"/>
    <p:sldId id="313" r:id="rId7"/>
    <p:sldId id="314" r:id="rId8"/>
    <p:sldId id="309" r:id="rId9"/>
    <p:sldId id="304" r:id="rId10"/>
    <p:sldId id="305" r:id="rId11"/>
    <p:sldId id="336" r:id="rId12"/>
    <p:sldId id="337" r:id="rId13"/>
    <p:sldId id="320" r:id="rId14"/>
    <p:sldId id="318" r:id="rId15"/>
    <p:sldId id="324" r:id="rId16"/>
    <p:sldId id="325" r:id="rId17"/>
    <p:sldId id="323" r:id="rId18"/>
    <p:sldId id="326" r:id="rId19"/>
    <p:sldId id="327" r:id="rId20"/>
    <p:sldId id="328" r:id="rId21"/>
    <p:sldId id="329" r:id="rId22"/>
    <p:sldId id="331" r:id="rId23"/>
    <p:sldId id="332" r:id="rId24"/>
    <p:sldId id="334" r:id="rId25"/>
    <p:sldId id="335" r:id="rId26"/>
    <p:sldId id="333" r:id="rId27"/>
    <p:sldId id="338" r:id="rId28"/>
    <p:sldId id="339" r:id="rId29"/>
    <p:sldId id="316" r:id="rId3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89" autoAdjust="0"/>
    <p:restoredTop sz="94650"/>
  </p:normalViewPr>
  <p:slideViewPr>
    <p:cSldViewPr snapToGrid="0">
      <p:cViewPr>
        <p:scale>
          <a:sx n="135" d="100"/>
          <a:sy n="135" d="100"/>
        </p:scale>
        <p:origin x="144" y="-4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p:cViewPr varScale="1">
        <p:scale>
          <a:sx n="83" d="100"/>
          <a:sy n="83" d="100"/>
        </p:scale>
        <p:origin x="3992"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CFC990-2530-4FA4-B5EB-4E76E78B2FC1}" type="datetimeFigureOut">
              <a:rPr lang="es-MX" smtClean="0"/>
              <a:t>28/11/23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7C5BAA-D787-43B1-BE8D-68645AFEC6B2}" type="slidenum">
              <a:rPr lang="es-MX" smtClean="0"/>
              <a:t>‹Nº›</a:t>
            </a:fld>
            <a:endParaRPr lang="es-MX"/>
          </a:p>
        </p:txBody>
      </p:sp>
    </p:spTree>
    <p:extLst>
      <p:ext uri="{BB962C8B-B14F-4D97-AF65-F5344CB8AC3E}">
        <p14:creationId xmlns:p14="http://schemas.microsoft.com/office/powerpoint/2010/main" val="1816443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A83B38B5-9DAD-49E6-B091-B979C3C5BE0E}" type="slidenum">
              <a:rPr lang="es-MX" smtClean="0"/>
              <a:t>1</a:t>
            </a:fld>
            <a:endParaRPr lang="es-MX" dirty="0"/>
          </a:p>
        </p:txBody>
      </p:sp>
    </p:spTree>
    <p:extLst>
      <p:ext uri="{BB962C8B-B14F-4D97-AF65-F5344CB8AC3E}">
        <p14:creationId xmlns:p14="http://schemas.microsoft.com/office/powerpoint/2010/main" val="3133793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A7C5BAA-D787-43B1-BE8D-68645AFEC6B2}" type="slidenum">
              <a:rPr lang="es-MX" smtClean="0"/>
              <a:t>17</a:t>
            </a:fld>
            <a:endParaRPr lang="es-MX"/>
          </a:p>
        </p:txBody>
      </p:sp>
    </p:spTree>
    <p:extLst>
      <p:ext uri="{BB962C8B-B14F-4D97-AF65-F5344CB8AC3E}">
        <p14:creationId xmlns:p14="http://schemas.microsoft.com/office/powerpoint/2010/main" val="1866424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A7C5BAA-D787-43B1-BE8D-68645AFEC6B2}" type="slidenum">
              <a:rPr lang="es-MX" smtClean="0"/>
              <a:t>18</a:t>
            </a:fld>
            <a:endParaRPr lang="es-MX"/>
          </a:p>
        </p:txBody>
      </p:sp>
    </p:spTree>
    <p:extLst>
      <p:ext uri="{BB962C8B-B14F-4D97-AF65-F5344CB8AC3E}">
        <p14:creationId xmlns:p14="http://schemas.microsoft.com/office/powerpoint/2010/main" val="2311624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A7C5BAA-D787-43B1-BE8D-68645AFEC6B2}" type="slidenum">
              <a:rPr lang="es-MX" smtClean="0"/>
              <a:t>19</a:t>
            </a:fld>
            <a:endParaRPr lang="es-MX"/>
          </a:p>
        </p:txBody>
      </p:sp>
    </p:spTree>
    <p:extLst>
      <p:ext uri="{BB962C8B-B14F-4D97-AF65-F5344CB8AC3E}">
        <p14:creationId xmlns:p14="http://schemas.microsoft.com/office/powerpoint/2010/main" val="1142708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A7C5BAA-D787-43B1-BE8D-68645AFEC6B2}" type="slidenum">
              <a:rPr lang="es-MX" smtClean="0"/>
              <a:t>20</a:t>
            </a:fld>
            <a:endParaRPr lang="es-MX"/>
          </a:p>
        </p:txBody>
      </p:sp>
    </p:spTree>
    <p:extLst>
      <p:ext uri="{BB962C8B-B14F-4D97-AF65-F5344CB8AC3E}">
        <p14:creationId xmlns:p14="http://schemas.microsoft.com/office/powerpoint/2010/main" val="981648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A7C5BAA-D787-43B1-BE8D-68645AFEC6B2}" type="slidenum">
              <a:rPr lang="es-MX" smtClean="0"/>
              <a:t>21</a:t>
            </a:fld>
            <a:endParaRPr lang="es-MX"/>
          </a:p>
        </p:txBody>
      </p:sp>
    </p:spTree>
    <p:extLst>
      <p:ext uri="{BB962C8B-B14F-4D97-AF65-F5344CB8AC3E}">
        <p14:creationId xmlns:p14="http://schemas.microsoft.com/office/powerpoint/2010/main" val="2150628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A7C5BAA-D787-43B1-BE8D-68645AFEC6B2}" type="slidenum">
              <a:rPr lang="es-MX" smtClean="0"/>
              <a:t>22</a:t>
            </a:fld>
            <a:endParaRPr lang="es-MX"/>
          </a:p>
        </p:txBody>
      </p:sp>
    </p:spTree>
    <p:extLst>
      <p:ext uri="{BB962C8B-B14F-4D97-AF65-F5344CB8AC3E}">
        <p14:creationId xmlns:p14="http://schemas.microsoft.com/office/powerpoint/2010/main" val="4087353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A7C5BAA-D787-43B1-BE8D-68645AFEC6B2}" type="slidenum">
              <a:rPr lang="es-MX" smtClean="0"/>
              <a:t>23</a:t>
            </a:fld>
            <a:endParaRPr lang="es-MX"/>
          </a:p>
        </p:txBody>
      </p:sp>
    </p:spTree>
    <p:extLst>
      <p:ext uri="{BB962C8B-B14F-4D97-AF65-F5344CB8AC3E}">
        <p14:creationId xmlns:p14="http://schemas.microsoft.com/office/powerpoint/2010/main" val="2301105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A7C5BAA-D787-43B1-BE8D-68645AFEC6B2}" type="slidenum">
              <a:rPr lang="es-MX" smtClean="0"/>
              <a:t>24</a:t>
            </a:fld>
            <a:endParaRPr lang="es-MX"/>
          </a:p>
        </p:txBody>
      </p:sp>
    </p:spTree>
    <p:extLst>
      <p:ext uri="{BB962C8B-B14F-4D97-AF65-F5344CB8AC3E}">
        <p14:creationId xmlns:p14="http://schemas.microsoft.com/office/powerpoint/2010/main" val="2256587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A7C5BAA-D787-43B1-BE8D-68645AFEC6B2}" type="slidenum">
              <a:rPr lang="es-MX" smtClean="0"/>
              <a:t>25</a:t>
            </a:fld>
            <a:endParaRPr lang="es-MX"/>
          </a:p>
        </p:txBody>
      </p:sp>
    </p:spTree>
    <p:extLst>
      <p:ext uri="{BB962C8B-B14F-4D97-AF65-F5344CB8AC3E}">
        <p14:creationId xmlns:p14="http://schemas.microsoft.com/office/powerpoint/2010/main" val="4004136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A7C5BAA-D787-43B1-BE8D-68645AFEC6B2}" type="slidenum">
              <a:rPr lang="es-MX" smtClean="0"/>
              <a:t>26</a:t>
            </a:fld>
            <a:endParaRPr lang="es-MX"/>
          </a:p>
        </p:txBody>
      </p:sp>
    </p:spTree>
    <p:extLst>
      <p:ext uri="{BB962C8B-B14F-4D97-AF65-F5344CB8AC3E}">
        <p14:creationId xmlns:p14="http://schemas.microsoft.com/office/powerpoint/2010/main" val="290353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https://cancerdepiel.org/prevencion/cancer-de-piel-en-personas-de-piel-oscura</a:t>
            </a:r>
          </a:p>
        </p:txBody>
      </p:sp>
      <p:sp>
        <p:nvSpPr>
          <p:cNvPr id="4" name="Marcador de número de diapositiva 3"/>
          <p:cNvSpPr>
            <a:spLocks noGrp="1"/>
          </p:cNvSpPr>
          <p:nvPr>
            <p:ph type="sldNum" sz="quarter" idx="5"/>
          </p:nvPr>
        </p:nvSpPr>
        <p:spPr/>
        <p:txBody>
          <a:bodyPr/>
          <a:lstStyle/>
          <a:p>
            <a:fld id="{BA7C5BAA-D787-43B1-BE8D-68645AFEC6B2}" type="slidenum">
              <a:rPr lang="es-MX" smtClean="0"/>
              <a:t>2</a:t>
            </a:fld>
            <a:endParaRPr lang="es-MX"/>
          </a:p>
        </p:txBody>
      </p:sp>
    </p:spTree>
    <p:extLst>
      <p:ext uri="{BB962C8B-B14F-4D97-AF65-F5344CB8AC3E}">
        <p14:creationId xmlns:p14="http://schemas.microsoft.com/office/powerpoint/2010/main" val="339990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algn="just"/>
            <a:endParaRPr lang="es-MX" sz="120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CCD2161-E039-4706-B1EA-6262AB0F2223}" type="slidenum">
              <a:rPr lang="es-MX" smtClean="0"/>
              <a:t>3</a:t>
            </a:fld>
            <a:endParaRPr lang="es-MX" dirty="0"/>
          </a:p>
        </p:txBody>
      </p:sp>
    </p:spTree>
    <p:extLst>
      <p:ext uri="{BB962C8B-B14F-4D97-AF65-F5344CB8AC3E}">
        <p14:creationId xmlns:p14="http://schemas.microsoft.com/office/powerpoint/2010/main" val="467244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A7C5BAA-D787-43B1-BE8D-68645AFEC6B2}" type="slidenum">
              <a:rPr lang="es-MX" smtClean="0"/>
              <a:t>4</a:t>
            </a:fld>
            <a:endParaRPr lang="es-MX"/>
          </a:p>
        </p:txBody>
      </p:sp>
    </p:spTree>
    <p:extLst>
      <p:ext uri="{BB962C8B-B14F-4D97-AF65-F5344CB8AC3E}">
        <p14:creationId xmlns:p14="http://schemas.microsoft.com/office/powerpoint/2010/main" val="200870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A7C5BAA-D787-43B1-BE8D-68645AFEC6B2}" type="slidenum">
              <a:rPr lang="es-MX" smtClean="0"/>
              <a:t>8</a:t>
            </a:fld>
            <a:endParaRPr lang="es-MX"/>
          </a:p>
        </p:txBody>
      </p:sp>
    </p:spTree>
    <p:extLst>
      <p:ext uri="{BB962C8B-B14F-4D97-AF65-F5344CB8AC3E}">
        <p14:creationId xmlns:p14="http://schemas.microsoft.com/office/powerpoint/2010/main" val="1346595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A7C5BAA-D787-43B1-BE8D-68645AFEC6B2}" type="slidenum">
              <a:rPr lang="es-MX" smtClean="0"/>
              <a:t>9</a:t>
            </a:fld>
            <a:endParaRPr lang="es-MX"/>
          </a:p>
        </p:txBody>
      </p:sp>
    </p:spTree>
    <p:extLst>
      <p:ext uri="{BB962C8B-B14F-4D97-AF65-F5344CB8AC3E}">
        <p14:creationId xmlns:p14="http://schemas.microsoft.com/office/powerpoint/2010/main" val="245184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A7C5BAA-D787-43B1-BE8D-68645AFEC6B2}" type="slidenum">
              <a:rPr lang="es-MX" smtClean="0"/>
              <a:t>13</a:t>
            </a:fld>
            <a:endParaRPr lang="es-MX"/>
          </a:p>
        </p:txBody>
      </p:sp>
    </p:spTree>
    <p:extLst>
      <p:ext uri="{BB962C8B-B14F-4D97-AF65-F5344CB8AC3E}">
        <p14:creationId xmlns:p14="http://schemas.microsoft.com/office/powerpoint/2010/main" val="3994136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BA7C5BAA-D787-43B1-BE8D-68645AFEC6B2}" type="slidenum">
              <a:rPr lang="es-MX" smtClean="0"/>
              <a:t>14</a:t>
            </a:fld>
            <a:endParaRPr lang="es-MX"/>
          </a:p>
        </p:txBody>
      </p:sp>
    </p:spTree>
    <p:extLst>
      <p:ext uri="{BB962C8B-B14F-4D97-AF65-F5344CB8AC3E}">
        <p14:creationId xmlns:p14="http://schemas.microsoft.com/office/powerpoint/2010/main" val="9717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BA7C5BAA-D787-43B1-BE8D-68645AFEC6B2}" type="slidenum">
              <a:rPr lang="es-MX" smtClean="0"/>
              <a:t>15</a:t>
            </a:fld>
            <a:endParaRPr lang="es-MX"/>
          </a:p>
        </p:txBody>
      </p:sp>
    </p:spTree>
    <p:extLst>
      <p:ext uri="{BB962C8B-B14F-4D97-AF65-F5344CB8AC3E}">
        <p14:creationId xmlns:p14="http://schemas.microsoft.com/office/powerpoint/2010/main" val="2870054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BDCBCD-4E0A-E635-7AD5-503A46C93C3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06982A-E5B3-DE12-6EE2-8C01AE0661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3C9D8E00-CF2A-A443-C975-9E203A862BA0}"/>
              </a:ext>
            </a:extLst>
          </p:cNvPr>
          <p:cNvSpPr>
            <a:spLocks noGrp="1"/>
          </p:cNvSpPr>
          <p:nvPr>
            <p:ph type="dt" sz="half" idx="10"/>
          </p:nvPr>
        </p:nvSpPr>
        <p:spPr/>
        <p:txBody>
          <a:bodyPr/>
          <a:lstStyle/>
          <a:p>
            <a:fld id="{C6404DAD-F611-A240-8423-625420355106}" type="datetime1">
              <a:rPr lang="es-MX" smtClean="0"/>
              <a:t>28/11/23</a:t>
            </a:fld>
            <a:endParaRPr lang="es-MX"/>
          </a:p>
        </p:txBody>
      </p:sp>
      <p:sp>
        <p:nvSpPr>
          <p:cNvPr id="5" name="Marcador de pie de página 4">
            <a:extLst>
              <a:ext uri="{FF2B5EF4-FFF2-40B4-BE49-F238E27FC236}">
                <a16:creationId xmlns:a16="http://schemas.microsoft.com/office/drawing/2014/main" id="{E2DA6A44-F84A-33C9-A5F2-2B14213654D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5C0B929-DE09-3E58-C8EA-9E5B2313A42D}"/>
              </a:ext>
            </a:extLst>
          </p:cNvPr>
          <p:cNvSpPr>
            <a:spLocks noGrp="1"/>
          </p:cNvSpPr>
          <p:nvPr>
            <p:ph type="sldNum" sz="quarter" idx="12"/>
          </p:nvPr>
        </p:nvSpPr>
        <p:spPr/>
        <p:txBody>
          <a:bodyPr/>
          <a:lstStyle/>
          <a:p>
            <a:fld id="{6BEB9FC2-50A1-404A-9866-DF45097F9E9D}" type="slidenum">
              <a:rPr lang="es-MX" smtClean="0"/>
              <a:t>‹Nº›</a:t>
            </a:fld>
            <a:endParaRPr lang="es-MX"/>
          </a:p>
        </p:txBody>
      </p:sp>
    </p:spTree>
    <p:extLst>
      <p:ext uri="{BB962C8B-B14F-4D97-AF65-F5344CB8AC3E}">
        <p14:creationId xmlns:p14="http://schemas.microsoft.com/office/powerpoint/2010/main" val="159897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8E7BD1-78B2-03CC-EC0B-EAD78B40E7A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764CA12E-7B05-26E7-5A85-0BEEE93967C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1E266C0-47C6-F37D-3737-3A4458C54A80}"/>
              </a:ext>
            </a:extLst>
          </p:cNvPr>
          <p:cNvSpPr>
            <a:spLocks noGrp="1"/>
          </p:cNvSpPr>
          <p:nvPr>
            <p:ph type="dt" sz="half" idx="10"/>
          </p:nvPr>
        </p:nvSpPr>
        <p:spPr/>
        <p:txBody>
          <a:bodyPr/>
          <a:lstStyle/>
          <a:p>
            <a:fld id="{61413C98-947D-6346-8C3A-DBB3FBE8B55A}" type="datetime1">
              <a:rPr lang="es-MX" smtClean="0"/>
              <a:t>28/11/23</a:t>
            </a:fld>
            <a:endParaRPr lang="es-MX"/>
          </a:p>
        </p:txBody>
      </p:sp>
      <p:sp>
        <p:nvSpPr>
          <p:cNvPr id="5" name="Marcador de pie de página 4">
            <a:extLst>
              <a:ext uri="{FF2B5EF4-FFF2-40B4-BE49-F238E27FC236}">
                <a16:creationId xmlns:a16="http://schemas.microsoft.com/office/drawing/2014/main" id="{2D31814D-F91F-5A68-3E99-2AA76837519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6E57DEE-2A2E-9FB1-E5F5-8259B0223C6A}"/>
              </a:ext>
            </a:extLst>
          </p:cNvPr>
          <p:cNvSpPr>
            <a:spLocks noGrp="1"/>
          </p:cNvSpPr>
          <p:nvPr>
            <p:ph type="sldNum" sz="quarter" idx="12"/>
          </p:nvPr>
        </p:nvSpPr>
        <p:spPr/>
        <p:txBody>
          <a:bodyPr/>
          <a:lstStyle/>
          <a:p>
            <a:fld id="{6BEB9FC2-50A1-404A-9866-DF45097F9E9D}" type="slidenum">
              <a:rPr lang="es-MX" smtClean="0"/>
              <a:t>‹Nº›</a:t>
            </a:fld>
            <a:endParaRPr lang="es-MX"/>
          </a:p>
        </p:txBody>
      </p:sp>
    </p:spTree>
    <p:extLst>
      <p:ext uri="{BB962C8B-B14F-4D97-AF65-F5344CB8AC3E}">
        <p14:creationId xmlns:p14="http://schemas.microsoft.com/office/powerpoint/2010/main" val="1844415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3E97A7F-9638-2DB6-FD32-2F1BAF9C31E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D8C87EC-9514-D90D-0884-5B3BB1E4597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D2DD9B1-524F-BEB7-F667-53AFADA94321}"/>
              </a:ext>
            </a:extLst>
          </p:cNvPr>
          <p:cNvSpPr>
            <a:spLocks noGrp="1"/>
          </p:cNvSpPr>
          <p:nvPr>
            <p:ph type="dt" sz="half" idx="10"/>
          </p:nvPr>
        </p:nvSpPr>
        <p:spPr/>
        <p:txBody>
          <a:bodyPr/>
          <a:lstStyle/>
          <a:p>
            <a:fld id="{EC481E0F-A12D-5A41-9D8C-7517D8A41071}" type="datetime1">
              <a:rPr lang="es-MX" smtClean="0"/>
              <a:t>28/11/23</a:t>
            </a:fld>
            <a:endParaRPr lang="es-MX"/>
          </a:p>
        </p:txBody>
      </p:sp>
      <p:sp>
        <p:nvSpPr>
          <p:cNvPr id="5" name="Marcador de pie de página 4">
            <a:extLst>
              <a:ext uri="{FF2B5EF4-FFF2-40B4-BE49-F238E27FC236}">
                <a16:creationId xmlns:a16="http://schemas.microsoft.com/office/drawing/2014/main" id="{21C1B85A-CCC4-FE1A-FBE5-BD5879A5916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91C50F5-1428-95FC-24A7-82D4DDD4497B}"/>
              </a:ext>
            </a:extLst>
          </p:cNvPr>
          <p:cNvSpPr>
            <a:spLocks noGrp="1"/>
          </p:cNvSpPr>
          <p:nvPr>
            <p:ph type="sldNum" sz="quarter" idx="12"/>
          </p:nvPr>
        </p:nvSpPr>
        <p:spPr/>
        <p:txBody>
          <a:bodyPr/>
          <a:lstStyle/>
          <a:p>
            <a:fld id="{6BEB9FC2-50A1-404A-9866-DF45097F9E9D}" type="slidenum">
              <a:rPr lang="es-MX" smtClean="0"/>
              <a:t>‹Nº›</a:t>
            </a:fld>
            <a:endParaRPr lang="es-MX"/>
          </a:p>
        </p:txBody>
      </p:sp>
    </p:spTree>
    <p:extLst>
      <p:ext uri="{BB962C8B-B14F-4D97-AF65-F5344CB8AC3E}">
        <p14:creationId xmlns:p14="http://schemas.microsoft.com/office/powerpoint/2010/main" val="1445202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A9BABF-89CA-E06D-CBE9-6E78747E3C1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9462F86-FB75-6217-C1B4-56508F81019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5A6F8B8-551D-1B8A-ABE6-A8E5134CA29E}"/>
              </a:ext>
            </a:extLst>
          </p:cNvPr>
          <p:cNvSpPr>
            <a:spLocks noGrp="1"/>
          </p:cNvSpPr>
          <p:nvPr>
            <p:ph type="dt" sz="half" idx="10"/>
          </p:nvPr>
        </p:nvSpPr>
        <p:spPr/>
        <p:txBody>
          <a:bodyPr/>
          <a:lstStyle/>
          <a:p>
            <a:fld id="{3807D3F2-E8D9-8F4C-9D62-CC08E3766C29}" type="datetime1">
              <a:rPr lang="es-MX" smtClean="0"/>
              <a:t>28/11/23</a:t>
            </a:fld>
            <a:endParaRPr lang="es-MX"/>
          </a:p>
        </p:txBody>
      </p:sp>
      <p:sp>
        <p:nvSpPr>
          <p:cNvPr id="5" name="Marcador de pie de página 4">
            <a:extLst>
              <a:ext uri="{FF2B5EF4-FFF2-40B4-BE49-F238E27FC236}">
                <a16:creationId xmlns:a16="http://schemas.microsoft.com/office/drawing/2014/main" id="{805938D6-CC4C-9249-57F7-4EF4BC688D8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C916338-9226-1D98-35BA-BF9B04117B7B}"/>
              </a:ext>
            </a:extLst>
          </p:cNvPr>
          <p:cNvSpPr>
            <a:spLocks noGrp="1"/>
          </p:cNvSpPr>
          <p:nvPr>
            <p:ph type="sldNum" sz="quarter" idx="12"/>
          </p:nvPr>
        </p:nvSpPr>
        <p:spPr/>
        <p:txBody>
          <a:bodyPr/>
          <a:lstStyle/>
          <a:p>
            <a:fld id="{6BEB9FC2-50A1-404A-9866-DF45097F9E9D}" type="slidenum">
              <a:rPr lang="es-MX" smtClean="0"/>
              <a:t>‹Nº›</a:t>
            </a:fld>
            <a:endParaRPr lang="es-MX"/>
          </a:p>
        </p:txBody>
      </p:sp>
    </p:spTree>
    <p:extLst>
      <p:ext uri="{BB962C8B-B14F-4D97-AF65-F5344CB8AC3E}">
        <p14:creationId xmlns:p14="http://schemas.microsoft.com/office/powerpoint/2010/main" val="1354602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14658F-5559-A5DA-F490-7149D65B6B1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D7C2840-040F-74F8-3F15-53D5091617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A0D7FD2-F50E-3605-E93B-5A339E1F6C44}"/>
              </a:ext>
            </a:extLst>
          </p:cNvPr>
          <p:cNvSpPr>
            <a:spLocks noGrp="1"/>
          </p:cNvSpPr>
          <p:nvPr>
            <p:ph type="dt" sz="half" idx="10"/>
          </p:nvPr>
        </p:nvSpPr>
        <p:spPr/>
        <p:txBody>
          <a:bodyPr/>
          <a:lstStyle/>
          <a:p>
            <a:fld id="{71DC3C66-AD4B-CE45-9814-B48ED2612655}" type="datetime1">
              <a:rPr lang="es-MX" smtClean="0"/>
              <a:t>28/11/23</a:t>
            </a:fld>
            <a:endParaRPr lang="es-MX"/>
          </a:p>
        </p:txBody>
      </p:sp>
      <p:sp>
        <p:nvSpPr>
          <p:cNvPr id="5" name="Marcador de pie de página 4">
            <a:extLst>
              <a:ext uri="{FF2B5EF4-FFF2-40B4-BE49-F238E27FC236}">
                <a16:creationId xmlns:a16="http://schemas.microsoft.com/office/drawing/2014/main" id="{34DB1D22-3BBD-6E3E-A594-99919A35287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9A7FBFD-3FA0-CACB-B59F-5948767662E4}"/>
              </a:ext>
            </a:extLst>
          </p:cNvPr>
          <p:cNvSpPr>
            <a:spLocks noGrp="1"/>
          </p:cNvSpPr>
          <p:nvPr>
            <p:ph type="sldNum" sz="quarter" idx="12"/>
          </p:nvPr>
        </p:nvSpPr>
        <p:spPr/>
        <p:txBody>
          <a:bodyPr/>
          <a:lstStyle/>
          <a:p>
            <a:fld id="{6BEB9FC2-50A1-404A-9866-DF45097F9E9D}" type="slidenum">
              <a:rPr lang="es-MX" smtClean="0"/>
              <a:t>‹Nº›</a:t>
            </a:fld>
            <a:endParaRPr lang="es-MX"/>
          </a:p>
        </p:txBody>
      </p:sp>
    </p:spTree>
    <p:extLst>
      <p:ext uri="{BB962C8B-B14F-4D97-AF65-F5344CB8AC3E}">
        <p14:creationId xmlns:p14="http://schemas.microsoft.com/office/powerpoint/2010/main" val="1212611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CA90EA-0735-E6FC-3FCE-71D2F759CD2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A6B1D020-ADA8-0342-4327-F01388AF753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D6D875DA-8876-8903-C140-A11BAAE2ED7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BF166259-9819-C93B-D1B5-BEFFECE29C7E}"/>
              </a:ext>
            </a:extLst>
          </p:cNvPr>
          <p:cNvSpPr>
            <a:spLocks noGrp="1"/>
          </p:cNvSpPr>
          <p:nvPr>
            <p:ph type="dt" sz="half" idx="10"/>
          </p:nvPr>
        </p:nvSpPr>
        <p:spPr/>
        <p:txBody>
          <a:bodyPr/>
          <a:lstStyle/>
          <a:p>
            <a:fld id="{BF733DE6-34D0-C240-85B5-8FC48F7931AA}" type="datetime1">
              <a:rPr lang="es-MX" smtClean="0"/>
              <a:t>28/11/23</a:t>
            </a:fld>
            <a:endParaRPr lang="es-MX"/>
          </a:p>
        </p:txBody>
      </p:sp>
      <p:sp>
        <p:nvSpPr>
          <p:cNvPr id="6" name="Marcador de pie de página 5">
            <a:extLst>
              <a:ext uri="{FF2B5EF4-FFF2-40B4-BE49-F238E27FC236}">
                <a16:creationId xmlns:a16="http://schemas.microsoft.com/office/drawing/2014/main" id="{A1235DC6-B83A-7BEE-E9E0-0144559E87B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73065B1-CD48-22CD-DB62-E15278B3A5B6}"/>
              </a:ext>
            </a:extLst>
          </p:cNvPr>
          <p:cNvSpPr>
            <a:spLocks noGrp="1"/>
          </p:cNvSpPr>
          <p:nvPr>
            <p:ph type="sldNum" sz="quarter" idx="12"/>
          </p:nvPr>
        </p:nvSpPr>
        <p:spPr/>
        <p:txBody>
          <a:bodyPr/>
          <a:lstStyle/>
          <a:p>
            <a:fld id="{6BEB9FC2-50A1-404A-9866-DF45097F9E9D}" type="slidenum">
              <a:rPr lang="es-MX" smtClean="0"/>
              <a:t>‹Nº›</a:t>
            </a:fld>
            <a:endParaRPr lang="es-MX"/>
          </a:p>
        </p:txBody>
      </p:sp>
    </p:spTree>
    <p:extLst>
      <p:ext uri="{BB962C8B-B14F-4D97-AF65-F5344CB8AC3E}">
        <p14:creationId xmlns:p14="http://schemas.microsoft.com/office/powerpoint/2010/main" val="534701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D12501-73D1-D899-32D5-2BF5923E334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7AC8166-8A0F-9547-5909-8E86CBAC95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5F4D0D2-4102-9341-48FF-653D9D1A1DA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50C27FA6-4A79-BFE4-B710-D4120E237A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4E4B66B-4DC2-E310-E4C0-B30035A8335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BA452363-830B-618E-54B0-FDA8632ABCEB}"/>
              </a:ext>
            </a:extLst>
          </p:cNvPr>
          <p:cNvSpPr>
            <a:spLocks noGrp="1"/>
          </p:cNvSpPr>
          <p:nvPr>
            <p:ph type="dt" sz="half" idx="10"/>
          </p:nvPr>
        </p:nvSpPr>
        <p:spPr/>
        <p:txBody>
          <a:bodyPr/>
          <a:lstStyle/>
          <a:p>
            <a:fld id="{F0797F19-7568-EA4D-909A-DEEA16E4D779}" type="datetime1">
              <a:rPr lang="es-MX" smtClean="0"/>
              <a:t>28/11/23</a:t>
            </a:fld>
            <a:endParaRPr lang="es-MX"/>
          </a:p>
        </p:txBody>
      </p:sp>
      <p:sp>
        <p:nvSpPr>
          <p:cNvPr id="8" name="Marcador de pie de página 7">
            <a:extLst>
              <a:ext uri="{FF2B5EF4-FFF2-40B4-BE49-F238E27FC236}">
                <a16:creationId xmlns:a16="http://schemas.microsoft.com/office/drawing/2014/main" id="{F9CE94BD-775C-A4F9-E0F8-862DDE0D18FA}"/>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5E743D57-71CE-5555-0DDA-16C97EF362F9}"/>
              </a:ext>
            </a:extLst>
          </p:cNvPr>
          <p:cNvSpPr>
            <a:spLocks noGrp="1"/>
          </p:cNvSpPr>
          <p:nvPr>
            <p:ph type="sldNum" sz="quarter" idx="12"/>
          </p:nvPr>
        </p:nvSpPr>
        <p:spPr/>
        <p:txBody>
          <a:bodyPr/>
          <a:lstStyle/>
          <a:p>
            <a:fld id="{6BEB9FC2-50A1-404A-9866-DF45097F9E9D}" type="slidenum">
              <a:rPr lang="es-MX" smtClean="0"/>
              <a:t>‹Nº›</a:t>
            </a:fld>
            <a:endParaRPr lang="es-MX"/>
          </a:p>
        </p:txBody>
      </p:sp>
    </p:spTree>
    <p:extLst>
      <p:ext uri="{BB962C8B-B14F-4D97-AF65-F5344CB8AC3E}">
        <p14:creationId xmlns:p14="http://schemas.microsoft.com/office/powerpoint/2010/main" val="2333137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FB8178-449D-6F18-E50F-CCF2A3124CD2}"/>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3DE723E0-4678-C5FD-E7DE-1BF507832CC0}"/>
              </a:ext>
            </a:extLst>
          </p:cNvPr>
          <p:cNvSpPr>
            <a:spLocks noGrp="1"/>
          </p:cNvSpPr>
          <p:nvPr>
            <p:ph type="dt" sz="half" idx="10"/>
          </p:nvPr>
        </p:nvSpPr>
        <p:spPr/>
        <p:txBody>
          <a:bodyPr/>
          <a:lstStyle/>
          <a:p>
            <a:fld id="{470F58F2-600F-374A-901F-BFD5489278D8}" type="datetime1">
              <a:rPr lang="es-MX" smtClean="0"/>
              <a:t>28/11/23</a:t>
            </a:fld>
            <a:endParaRPr lang="es-MX"/>
          </a:p>
        </p:txBody>
      </p:sp>
      <p:sp>
        <p:nvSpPr>
          <p:cNvPr id="4" name="Marcador de pie de página 3">
            <a:extLst>
              <a:ext uri="{FF2B5EF4-FFF2-40B4-BE49-F238E27FC236}">
                <a16:creationId xmlns:a16="http://schemas.microsoft.com/office/drawing/2014/main" id="{E11604FC-E2BF-3A2C-D00D-2E51789D8E74}"/>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08E01072-9772-6848-3249-E37BA46A348A}"/>
              </a:ext>
            </a:extLst>
          </p:cNvPr>
          <p:cNvSpPr>
            <a:spLocks noGrp="1"/>
          </p:cNvSpPr>
          <p:nvPr>
            <p:ph type="sldNum" sz="quarter" idx="12"/>
          </p:nvPr>
        </p:nvSpPr>
        <p:spPr/>
        <p:txBody>
          <a:bodyPr/>
          <a:lstStyle/>
          <a:p>
            <a:fld id="{6BEB9FC2-50A1-404A-9866-DF45097F9E9D}" type="slidenum">
              <a:rPr lang="es-MX" smtClean="0"/>
              <a:t>‹Nº›</a:t>
            </a:fld>
            <a:endParaRPr lang="es-MX"/>
          </a:p>
        </p:txBody>
      </p:sp>
    </p:spTree>
    <p:extLst>
      <p:ext uri="{BB962C8B-B14F-4D97-AF65-F5344CB8AC3E}">
        <p14:creationId xmlns:p14="http://schemas.microsoft.com/office/powerpoint/2010/main" val="1527524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A87F676-EF14-0277-40DD-B5E25B0B4EC2}"/>
              </a:ext>
            </a:extLst>
          </p:cNvPr>
          <p:cNvSpPr>
            <a:spLocks noGrp="1"/>
          </p:cNvSpPr>
          <p:nvPr>
            <p:ph type="dt" sz="half" idx="10"/>
          </p:nvPr>
        </p:nvSpPr>
        <p:spPr/>
        <p:txBody>
          <a:bodyPr/>
          <a:lstStyle/>
          <a:p>
            <a:fld id="{2AC3F4F7-59DD-B744-ACAA-86ABFE861A50}" type="datetime1">
              <a:rPr lang="es-MX" smtClean="0"/>
              <a:t>28/11/23</a:t>
            </a:fld>
            <a:endParaRPr lang="es-MX"/>
          </a:p>
        </p:txBody>
      </p:sp>
      <p:sp>
        <p:nvSpPr>
          <p:cNvPr id="3" name="Marcador de pie de página 2">
            <a:extLst>
              <a:ext uri="{FF2B5EF4-FFF2-40B4-BE49-F238E27FC236}">
                <a16:creationId xmlns:a16="http://schemas.microsoft.com/office/drawing/2014/main" id="{51AFD701-5942-28B0-1382-917D98D3705B}"/>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1B3CF8E4-34F9-54B8-8494-1F086C97CC2C}"/>
              </a:ext>
            </a:extLst>
          </p:cNvPr>
          <p:cNvSpPr>
            <a:spLocks noGrp="1"/>
          </p:cNvSpPr>
          <p:nvPr>
            <p:ph type="sldNum" sz="quarter" idx="12"/>
          </p:nvPr>
        </p:nvSpPr>
        <p:spPr/>
        <p:txBody>
          <a:bodyPr/>
          <a:lstStyle/>
          <a:p>
            <a:fld id="{6BEB9FC2-50A1-404A-9866-DF45097F9E9D}" type="slidenum">
              <a:rPr lang="es-MX" smtClean="0"/>
              <a:t>‹Nº›</a:t>
            </a:fld>
            <a:endParaRPr lang="es-MX"/>
          </a:p>
        </p:txBody>
      </p:sp>
    </p:spTree>
    <p:extLst>
      <p:ext uri="{BB962C8B-B14F-4D97-AF65-F5344CB8AC3E}">
        <p14:creationId xmlns:p14="http://schemas.microsoft.com/office/powerpoint/2010/main" val="1317089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C0CD1C-F9C6-A5C4-51B5-773903C5690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A15C59D-1CAD-FC3A-6CC9-2EF27345BC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2C9488F4-FD9D-CAA1-84B2-AABE8E5801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62367F3-9EB3-ED2F-2227-29F9B4A26B16}"/>
              </a:ext>
            </a:extLst>
          </p:cNvPr>
          <p:cNvSpPr>
            <a:spLocks noGrp="1"/>
          </p:cNvSpPr>
          <p:nvPr>
            <p:ph type="dt" sz="half" idx="10"/>
          </p:nvPr>
        </p:nvSpPr>
        <p:spPr/>
        <p:txBody>
          <a:bodyPr/>
          <a:lstStyle/>
          <a:p>
            <a:fld id="{1AB16D10-FE3B-764A-B993-7ABE9764FCFE}" type="datetime1">
              <a:rPr lang="es-MX" smtClean="0"/>
              <a:t>28/11/23</a:t>
            </a:fld>
            <a:endParaRPr lang="es-MX"/>
          </a:p>
        </p:txBody>
      </p:sp>
      <p:sp>
        <p:nvSpPr>
          <p:cNvPr id="6" name="Marcador de pie de página 5">
            <a:extLst>
              <a:ext uri="{FF2B5EF4-FFF2-40B4-BE49-F238E27FC236}">
                <a16:creationId xmlns:a16="http://schemas.microsoft.com/office/drawing/2014/main" id="{7E27AD92-3789-FF8F-3CC8-FB7A0A2ED5C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110C1DC-B33E-107A-5240-B83DF565A9A1}"/>
              </a:ext>
            </a:extLst>
          </p:cNvPr>
          <p:cNvSpPr>
            <a:spLocks noGrp="1"/>
          </p:cNvSpPr>
          <p:nvPr>
            <p:ph type="sldNum" sz="quarter" idx="12"/>
          </p:nvPr>
        </p:nvSpPr>
        <p:spPr/>
        <p:txBody>
          <a:bodyPr/>
          <a:lstStyle/>
          <a:p>
            <a:fld id="{6BEB9FC2-50A1-404A-9866-DF45097F9E9D}" type="slidenum">
              <a:rPr lang="es-MX" smtClean="0"/>
              <a:t>‹Nº›</a:t>
            </a:fld>
            <a:endParaRPr lang="es-MX"/>
          </a:p>
        </p:txBody>
      </p:sp>
    </p:spTree>
    <p:extLst>
      <p:ext uri="{BB962C8B-B14F-4D97-AF65-F5344CB8AC3E}">
        <p14:creationId xmlns:p14="http://schemas.microsoft.com/office/powerpoint/2010/main" val="2287051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F74B2-0386-575C-4CDA-7F267DE6D97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39F5D41F-FF86-7BFC-3262-1DCF348539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A5EF25A6-7348-1936-2A52-BEF4610CA7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28A7386-8987-AAE9-2C15-F6194B22B442}"/>
              </a:ext>
            </a:extLst>
          </p:cNvPr>
          <p:cNvSpPr>
            <a:spLocks noGrp="1"/>
          </p:cNvSpPr>
          <p:nvPr>
            <p:ph type="dt" sz="half" idx="10"/>
          </p:nvPr>
        </p:nvSpPr>
        <p:spPr/>
        <p:txBody>
          <a:bodyPr/>
          <a:lstStyle/>
          <a:p>
            <a:fld id="{1A9AA18E-3959-634F-B262-8ADE109366BF}" type="datetime1">
              <a:rPr lang="es-MX" smtClean="0"/>
              <a:t>28/11/23</a:t>
            </a:fld>
            <a:endParaRPr lang="es-MX"/>
          </a:p>
        </p:txBody>
      </p:sp>
      <p:sp>
        <p:nvSpPr>
          <p:cNvPr id="6" name="Marcador de pie de página 5">
            <a:extLst>
              <a:ext uri="{FF2B5EF4-FFF2-40B4-BE49-F238E27FC236}">
                <a16:creationId xmlns:a16="http://schemas.microsoft.com/office/drawing/2014/main" id="{C07B1DAA-C035-0DB9-0F5B-890C7478E70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2339FC2-5D55-3474-A147-6C5C8F10E88F}"/>
              </a:ext>
            </a:extLst>
          </p:cNvPr>
          <p:cNvSpPr>
            <a:spLocks noGrp="1"/>
          </p:cNvSpPr>
          <p:nvPr>
            <p:ph type="sldNum" sz="quarter" idx="12"/>
          </p:nvPr>
        </p:nvSpPr>
        <p:spPr/>
        <p:txBody>
          <a:bodyPr/>
          <a:lstStyle/>
          <a:p>
            <a:fld id="{6BEB9FC2-50A1-404A-9866-DF45097F9E9D}" type="slidenum">
              <a:rPr lang="es-MX" smtClean="0"/>
              <a:t>‹Nº›</a:t>
            </a:fld>
            <a:endParaRPr lang="es-MX"/>
          </a:p>
        </p:txBody>
      </p:sp>
    </p:spTree>
    <p:extLst>
      <p:ext uri="{BB962C8B-B14F-4D97-AF65-F5344CB8AC3E}">
        <p14:creationId xmlns:p14="http://schemas.microsoft.com/office/powerpoint/2010/main" val="2547331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D7F4567-FB26-C252-A274-11B3AF574D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546DC7E-1691-B0D5-97CE-27433CEB3E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2C28F92-D70E-749A-1737-AAE9DC9BAF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C19D2-95A3-A244-91BF-601A969F73EA}" type="datetime1">
              <a:rPr lang="es-MX" smtClean="0"/>
              <a:t>28/11/23</a:t>
            </a:fld>
            <a:endParaRPr lang="es-MX"/>
          </a:p>
        </p:txBody>
      </p:sp>
      <p:sp>
        <p:nvSpPr>
          <p:cNvPr id="5" name="Marcador de pie de página 4">
            <a:extLst>
              <a:ext uri="{FF2B5EF4-FFF2-40B4-BE49-F238E27FC236}">
                <a16:creationId xmlns:a16="http://schemas.microsoft.com/office/drawing/2014/main" id="{6689C8E8-DA4D-3513-190B-5A30A8AF20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96870C6-42E7-4BB9-26EE-7F61A45EB8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EB9FC2-50A1-404A-9866-DF45097F9E9D}" type="slidenum">
              <a:rPr lang="es-MX" smtClean="0"/>
              <a:t>‹Nº›</a:t>
            </a:fld>
            <a:endParaRPr lang="es-MX"/>
          </a:p>
        </p:txBody>
      </p:sp>
    </p:spTree>
    <p:extLst>
      <p:ext uri="{BB962C8B-B14F-4D97-AF65-F5344CB8AC3E}">
        <p14:creationId xmlns:p14="http://schemas.microsoft.com/office/powerpoint/2010/main" val="4164944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ancerdepiel.org/prevencion/cancer-de-piel-en-personas-de-piel-oscura"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mejorconsalud.as.com/lesiones-piel-exposicion-sola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jp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379923" y="223669"/>
            <a:ext cx="8261495" cy="1223487"/>
          </a:xfrm>
        </p:spPr>
        <p:txBody>
          <a:bodyPr>
            <a:noAutofit/>
          </a:bodyPr>
          <a:lstStyle/>
          <a:p>
            <a:pPr marL="0" indent="0" algn="ctr">
              <a:buNone/>
              <a:defRPr/>
            </a:pPr>
            <a:r>
              <a:rPr lang="es-MX" sz="2000" b="1" dirty="0">
                <a:latin typeface="Times New Roman" panose="02020603050405020304" pitchFamily="18" charset="0"/>
                <a:cs typeface="Times New Roman" panose="02020603050405020304" pitchFamily="18" charset="0"/>
              </a:rPr>
              <a:t>INSTITUTO POLITÉCNICO NACIONAL                                           </a:t>
            </a:r>
            <a:r>
              <a:rPr lang="es-ES" sz="2000" b="1" dirty="0">
                <a:latin typeface="Times New Roman" panose="02020603050405020304" pitchFamily="18" charset="0"/>
                <a:cs typeface="Times New Roman" panose="02020603050405020304" pitchFamily="18" charset="0"/>
              </a:rPr>
              <a:t>ESCUELA SUPERIOR DE INGENIERÍA MECÁNICA Y ELÉCTRICA UNIDAD CULHUACAN </a:t>
            </a:r>
          </a:p>
          <a:p>
            <a:pPr marL="0" indent="0" algn="ctr">
              <a:buNone/>
              <a:defRPr/>
            </a:pPr>
            <a:r>
              <a:rPr lang="es-ES" sz="2000" b="1" dirty="0">
                <a:latin typeface="Times New Roman" panose="02020603050405020304" pitchFamily="18" charset="0"/>
                <a:cs typeface="Times New Roman" panose="02020603050405020304" pitchFamily="18" charset="0"/>
              </a:rPr>
              <a:t>Ingeniería en computación</a:t>
            </a:r>
          </a:p>
          <a:p>
            <a:pPr marL="0" indent="0" algn="ctr">
              <a:buNone/>
              <a:defRPr/>
            </a:pPr>
            <a:endParaRPr lang="es-MX" sz="2000" b="1" dirty="0">
              <a:latin typeface="Arial" panose="020B0604020202020204" pitchFamily="34" charset="0"/>
              <a:cs typeface="Arial" panose="020B0604020202020204" pitchFamily="34" charset="0"/>
            </a:endParaRPr>
          </a:p>
          <a:p>
            <a:pPr marL="0" indent="0" algn="ctr">
              <a:buNone/>
              <a:defRPr/>
            </a:pPr>
            <a:endParaRPr lang="es-MX" sz="2000" b="1" dirty="0">
              <a:latin typeface="Arial" panose="020B0604020202020204" pitchFamily="34" charset="0"/>
              <a:cs typeface="Arial" panose="020B0604020202020204" pitchFamily="34" charset="0"/>
            </a:endParaRPr>
          </a:p>
          <a:p>
            <a:pPr marL="0" indent="0" algn="ctr">
              <a:buNone/>
              <a:defRPr/>
            </a:pPr>
            <a:endParaRPr lang="es-MX" sz="2000" dirty="0">
              <a:latin typeface="Arial" panose="020B0604020202020204" pitchFamily="34" charset="0"/>
              <a:cs typeface="Arial" panose="020B0604020202020204" pitchFamily="34" charset="0"/>
            </a:endParaRPr>
          </a:p>
          <a:p>
            <a:pPr marL="0" indent="0" algn="ctr">
              <a:buNone/>
              <a:defRPr/>
            </a:pPr>
            <a:r>
              <a:rPr lang="es-ES_tradnl" sz="2000" dirty="0">
                <a:latin typeface="Arial" panose="020B0604020202020204" pitchFamily="34" charset="0"/>
                <a:cs typeface="Arial" panose="020B0604020202020204" pitchFamily="34" charset="0"/>
              </a:rPr>
              <a:t> </a:t>
            </a:r>
          </a:p>
          <a:p>
            <a:pPr marL="0" indent="0" algn="ctr">
              <a:buNone/>
              <a:defRPr/>
            </a:pPr>
            <a:endParaRPr lang="es-MX" sz="2000" dirty="0">
              <a:latin typeface="Arial" panose="020B0604020202020204" pitchFamily="34" charset="0"/>
              <a:cs typeface="Arial" panose="020B0604020202020204" pitchFamily="34" charset="0"/>
            </a:endParaRPr>
          </a:p>
          <a:p>
            <a:pPr marL="0" indent="0" algn="ctr">
              <a:buNone/>
              <a:defRPr/>
            </a:pPr>
            <a:endParaRPr lang="es-MX" sz="2000" dirty="0">
              <a:latin typeface="Arial" panose="020B0604020202020204" pitchFamily="34" charset="0"/>
              <a:cs typeface="Arial" panose="020B0604020202020204" pitchFamily="34" charset="0"/>
            </a:endParaRPr>
          </a:p>
          <a:p>
            <a:pPr marL="0" indent="0" algn="ctr">
              <a:buNone/>
              <a:defRPr/>
            </a:pPr>
            <a:endParaRPr lang="es-ES" sz="2000" dirty="0">
              <a:latin typeface="Arial" panose="020B0604020202020204" pitchFamily="34" charset="0"/>
              <a:cs typeface="Arial" panose="020B0604020202020204" pitchFamily="34" charset="0"/>
            </a:endParaRPr>
          </a:p>
        </p:txBody>
      </p:sp>
      <p:cxnSp>
        <p:nvCxnSpPr>
          <p:cNvPr id="9" name="Conector recto 8"/>
          <p:cNvCxnSpPr>
            <a:cxnSpLocks/>
          </p:cNvCxnSpPr>
          <p:nvPr/>
        </p:nvCxnSpPr>
        <p:spPr>
          <a:xfrm flipV="1">
            <a:off x="484418" y="1864969"/>
            <a:ext cx="0" cy="460897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a:cxnSpLocks/>
          </p:cNvCxnSpPr>
          <p:nvPr/>
        </p:nvCxnSpPr>
        <p:spPr>
          <a:xfrm flipV="1">
            <a:off x="686157" y="1851718"/>
            <a:ext cx="0" cy="460897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1418" y="15771"/>
            <a:ext cx="1618123" cy="1431385"/>
          </a:xfrm>
          <a:prstGeom prst="rect">
            <a:avLst/>
          </a:prstGeom>
        </p:spPr>
      </p:pic>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464" y="37550"/>
            <a:ext cx="1103710" cy="1627364"/>
          </a:xfrm>
          <a:prstGeom prst="rect">
            <a:avLst/>
          </a:prstGeom>
        </p:spPr>
      </p:pic>
      <p:pic>
        <p:nvPicPr>
          <p:cNvPr id="5" name="Imagen 4"/>
          <p:cNvPicPr>
            <a:picLocks noChangeAspect="1"/>
          </p:cNvPicPr>
          <p:nvPr/>
        </p:nvPicPr>
        <p:blipFill rotWithShape="1">
          <a:blip r:embed="rId5"/>
          <a:srcRect r="53672" b="5090"/>
          <a:stretch/>
        </p:blipFill>
        <p:spPr>
          <a:xfrm>
            <a:off x="11259541" y="0"/>
            <a:ext cx="932459" cy="6858000"/>
          </a:xfrm>
          <a:prstGeom prst="rect">
            <a:avLst/>
          </a:prstGeom>
        </p:spPr>
      </p:pic>
      <p:sp>
        <p:nvSpPr>
          <p:cNvPr id="8" name="2 Marcador de contenido">
            <a:extLst>
              <a:ext uri="{FF2B5EF4-FFF2-40B4-BE49-F238E27FC236}">
                <a16:creationId xmlns:a16="http://schemas.microsoft.com/office/drawing/2014/main" id="{63181530-8DEE-4AAB-85E8-1D8DAA9E864E}"/>
              </a:ext>
            </a:extLst>
          </p:cNvPr>
          <p:cNvSpPr txBox="1">
            <a:spLocks/>
          </p:cNvSpPr>
          <p:nvPr/>
        </p:nvSpPr>
        <p:spPr>
          <a:xfrm>
            <a:off x="1640363" y="1656125"/>
            <a:ext cx="8261495" cy="10473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MX" sz="24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s-MX" sz="2400" b="1" dirty="0">
                <a:latin typeface="Times New Roman" panose="02020603050405020304" pitchFamily="18" charset="0"/>
                <a:ea typeface="Times New Roman" panose="02020603050405020304" pitchFamily="18" charset="0"/>
                <a:cs typeface="Times New Roman" panose="02020603050405020304" pitchFamily="18" charset="0"/>
              </a:rPr>
              <a:t>Desarrollo de un prototipo para la identificación de lesiones en la piel causadas por la exposición al sol mediante el entrenamiento de una red neuronal convolucional</a:t>
            </a:r>
            <a:endParaRPr lang="es-MX" sz="24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ctr">
              <a:buNone/>
              <a:defRPr/>
            </a:pPr>
            <a:endParaRPr lang="es-MX" sz="2000" dirty="0">
              <a:latin typeface="Arial" panose="020B0604020202020204" pitchFamily="34" charset="0"/>
              <a:cs typeface="Arial" panose="020B0604020202020204" pitchFamily="34" charset="0"/>
            </a:endParaRPr>
          </a:p>
          <a:p>
            <a:pPr marL="0" indent="0" algn="ctr">
              <a:buNone/>
              <a:defRPr/>
            </a:pPr>
            <a:endParaRPr lang="es-MX" sz="2000" dirty="0">
              <a:latin typeface="Arial" panose="020B0604020202020204" pitchFamily="34" charset="0"/>
              <a:cs typeface="Arial" panose="020B0604020202020204" pitchFamily="34" charset="0"/>
            </a:endParaRPr>
          </a:p>
        </p:txBody>
      </p:sp>
      <p:sp>
        <p:nvSpPr>
          <p:cNvPr id="16" name="2 Marcador de contenido">
            <a:extLst>
              <a:ext uri="{FF2B5EF4-FFF2-40B4-BE49-F238E27FC236}">
                <a16:creationId xmlns:a16="http://schemas.microsoft.com/office/drawing/2014/main" id="{D97EAA6A-FE7B-4B91-BFF3-5F4CB384A384}"/>
              </a:ext>
            </a:extLst>
          </p:cNvPr>
          <p:cNvSpPr txBox="1">
            <a:spLocks/>
          </p:cNvSpPr>
          <p:nvPr/>
        </p:nvSpPr>
        <p:spPr>
          <a:xfrm>
            <a:off x="1039980" y="3480878"/>
            <a:ext cx="2662263" cy="369333"/>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s-MX" sz="2000" dirty="0">
                <a:latin typeface="Arial" panose="020B0604020202020204" pitchFamily="34" charset="0"/>
                <a:cs typeface="Arial" panose="020B0604020202020204" pitchFamily="34" charset="0"/>
              </a:rPr>
              <a:t>Presentan:</a:t>
            </a:r>
          </a:p>
          <a:p>
            <a:pPr marL="0" indent="0">
              <a:buNone/>
              <a:defRPr/>
            </a:pPr>
            <a:r>
              <a:rPr lang="es-MX" sz="2000" dirty="0">
                <a:latin typeface="Arial" panose="020B0604020202020204" pitchFamily="34" charset="0"/>
                <a:cs typeface="Arial" panose="020B0604020202020204" pitchFamily="34" charset="0"/>
              </a:rPr>
              <a:t>			</a:t>
            </a:r>
            <a:endParaRPr lang="es-ES_tradnl" sz="2000" dirty="0">
              <a:latin typeface="Arial" panose="020B0604020202020204" pitchFamily="34" charset="0"/>
              <a:cs typeface="Arial" panose="020B0604020202020204" pitchFamily="34" charset="0"/>
            </a:endParaRPr>
          </a:p>
          <a:p>
            <a:pPr marL="0" indent="0" algn="ctr">
              <a:buNone/>
              <a:defRPr/>
            </a:pPr>
            <a:endParaRPr lang="es-MX" sz="2000" dirty="0">
              <a:latin typeface="Arial" panose="020B0604020202020204" pitchFamily="34" charset="0"/>
              <a:cs typeface="Arial" panose="020B0604020202020204" pitchFamily="34" charset="0"/>
            </a:endParaRPr>
          </a:p>
          <a:p>
            <a:pPr marL="0" indent="0" algn="ctr">
              <a:buNone/>
              <a:defRPr/>
            </a:pPr>
            <a:endParaRPr lang="es-MX" sz="2000" dirty="0">
              <a:latin typeface="Arial" panose="020B0604020202020204" pitchFamily="34" charset="0"/>
              <a:cs typeface="Arial" panose="020B0604020202020204" pitchFamily="34" charset="0"/>
            </a:endParaRPr>
          </a:p>
          <a:p>
            <a:pPr marL="0" indent="0" algn="ctr">
              <a:buNone/>
              <a:defRPr/>
            </a:pPr>
            <a:endParaRPr lang="es-ES" sz="2000"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5E46F1D7-A81C-4EAC-9E01-CFA515966A78}"/>
              </a:ext>
            </a:extLst>
          </p:cNvPr>
          <p:cNvSpPr txBox="1"/>
          <p:nvPr/>
        </p:nvSpPr>
        <p:spPr>
          <a:xfrm>
            <a:off x="7283305" y="5823087"/>
            <a:ext cx="3958534" cy="646331"/>
          </a:xfrm>
          <a:prstGeom prst="rect">
            <a:avLst/>
          </a:prstGeom>
          <a:noFill/>
        </p:spPr>
        <p:txBody>
          <a:bodyPr wrap="square" rtlCol="0">
            <a:spAutoFit/>
          </a:bodyPr>
          <a:lstStyle/>
          <a:p>
            <a:endParaRPr lang="es-MX" b="1" dirty="0"/>
          </a:p>
          <a:p>
            <a:r>
              <a:rPr lang="es-MX" b="1" dirty="0"/>
              <a:t>Ciudad de México, noviembre de 2023</a:t>
            </a:r>
          </a:p>
        </p:txBody>
      </p:sp>
      <p:sp>
        <p:nvSpPr>
          <p:cNvPr id="6" name="Rectangle 5">
            <a:extLst>
              <a:ext uri="{FF2B5EF4-FFF2-40B4-BE49-F238E27FC236}">
                <a16:creationId xmlns:a16="http://schemas.microsoft.com/office/drawing/2014/main" id="{D6D50716-42B5-2044-B557-FAFE8E58780D}"/>
              </a:ext>
            </a:extLst>
          </p:cNvPr>
          <p:cNvSpPr/>
          <p:nvPr/>
        </p:nvSpPr>
        <p:spPr>
          <a:xfrm>
            <a:off x="1353582" y="5615502"/>
            <a:ext cx="6096000" cy="707886"/>
          </a:xfrm>
          <a:prstGeom prst="rect">
            <a:avLst/>
          </a:prstGeom>
        </p:spPr>
        <p:txBody>
          <a:bodyPr>
            <a:spAutoFit/>
          </a:bodyPr>
          <a:lstStyle/>
          <a:p>
            <a:pPr>
              <a:defRPr/>
            </a:pPr>
            <a:r>
              <a:rPr lang="es-MX" sz="2000" dirty="0">
                <a:latin typeface="Arial" panose="020B0604020202020204" pitchFamily="34" charset="0"/>
                <a:cs typeface="Arial" panose="020B0604020202020204" pitchFamily="34" charset="0"/>
              </a:rPr>
              <a:t>Dr. José Portillo Portillo</a:t>
            </a:r>
          </a:p>
          <a:p>
            <a:pPr>
              <a:defRPr/>
            </a:pPr>
            <a:r>
              <a:rPr lang="es-MX" sz="2000" dirty="0">
                <a:latin typeface="Arial" panose="020B0604020202020204" pitchFamily="34" charset="0"/>
                <a:cs typeface="Arial" panose="020B0604020202020204" pitchFamily="34" charset="0"/>
              </a:rPr>
              <a:t>Dr. Gabriel Sánchez Pérez</a:t>
            </a:r>
          </a:p>
        </p:txBody>
      </p:sp>
      <p:sp>
        <p:nvSpPr>
          <p:cNvPr id="7" name="Rectangle 6">
            <a:extLst>
              <a:ext uri="{FF2B5EF4-FFF2-40B4-BE49-F238E27FC236}">
                <a16:creationId xmlns:a16="http://schemas.microsoft.com/office/drawing/2014/main" id="{A30ABCCC-3206-C54B-B9B1-20D9CEE44A6D}"/>
              </a:ext>
            </a:extLst>
          </p:cNvPr>
          <p:cNvSpPr/>
          <p:nvPr/>
        </p:nvSpPr>
        <p:spPr>
          <a:xfrm>
            <a:off x="1293481" y="4258090"/>
            <a:ext cx="9122318" cy="400110"/>
          </a:xfrm>
          <a:prstGeom prst="rect">
            <a:avLst/>
          </a:prstGeom>
        </p:spPr>
        <p:txBody>
          <a:bodyPr wrap="square">
            <a:spAutoFit/>
          </a:bodyPr>
          <a:lstStyle/>
          <a:p>
            <a:r>
              <a:rPr lang="es-MX" sz="2000" dirty="0">
                <a:latin typeface="Arial" panose="020B0604020202020204" pitchFamily="34" charset="0"/>
                <a:cs typeface="Arial" panose="020B0604020202020204" pitchFamily="34" charset="0"/>
              </a:rPr>
              <a:t>José Manuel Bernal Florencio	              jbernalf1300@alumno.ipn.mx</a:t>
            </a:r>
            <a:endParaRPr lang="es-ES_tradnl" sz="2000" dirty="0">
              <a:latin typeface="Arial" panose="020B0604020202020204" pitchFamily="34" charset="0"/>
              <a:cs typeface="Arial" panose="020B0604020202020204" pitchFamily="34" charset="0"/>
            </a:endParaRPr>
          </a:p>
        </p:txBody>
      </p:sp>
      <p:sp>
        <p:nvSpPr>
          <p:cNvPr id="11" name="Rectangle 6">
            <a:extLst>
              <a:ext uri="{FF2B5EF4-FFF2-40B4-BE49-F238E27FC236}">
                <a16:creationId xmlns:a16="http://schemas.microsoft.com/office/drawing/2014/main" id="{166983D9-2D48-72AE-B999-314E4F21B764}"/>
              </a:ext>
            </a:extLst>
          </p:cNvPr>
          <p:cNvSpPr/>
          <p:nvPr/>
        </p:nvSpPr>
        <p:spPr>
          <a:xfrm>
            <a:off x="1126980" y="4718456"/>
            <a:ext cx="9525795" cy="400110"/>
          </a:xfrm>
          <a:prstGeom prst="rect">
            <a:avLst/>
          </a:prstGeom>
        </p:spPr>
        <p:txBody>
          <a:bodyPr wrap="square">
            <a:spAutoFit/>
          </a:bodyPr>
          <a:lstStyle/>
          <a:p>
            <a:r>
              <a:rPr lang="es-MX" sz="2000" dirty="0">
                <a:latin typeface="Arial" panose="020B0604020202020204" pitchFamily="34" charset="0"/>
                <a:cs typeface="Arial" panose="020B0604020202020204" pitchFamily="34" charset="0"/>
              </a:rPr>
              <a:t>   Sara Valeria Mendoza Juárez	                smendozaj1800@alumno.ipn.mx</a:t>
            </a:r>
            <a:endParaRPr lang="es-ES_tradnl" sz="2000" dirty="0">
              <a:latin typeface="Arial" panose="020B0604020202020204" pitchFamily="34" charset="0"/>
              <a:cs typeface="Arial" panose="020B0604020202020204" pitchFamily="34" charset="0"/>
            </a:endParaRPr>
          </a:p>
        </p:txBody>
      </p:sp>
      <p:sp>
        <p:nvSpPr>
          <p:cNvPr id="12" name="Rectangle 6">
            <a:extLst>
              <a:ext uri="{FF2B5EF4-FFF2-40B4-BE49-F238E27FC236}">
                <a16:creationId xmlns:a16="http://schemas.microsoft.com/office/drawing/2014/main" id="{B07A933A-7310-2EA5-DB07-627D78DCD4E9}"/>
              </a:ext>
            </a:extLst>
          </p:cNvPr>
          <p:cNvSpPr/>
          <p:nvPr/>
        </p:nvSpPr>
        <p:spPr>
          <a:xfrm>
            <a:off x="1328169" y="3857980"/>
            <a:ext cx="9122310" cy="400110"/>
          </a:xfrm>
          <a:prstGeom prst="rect">
            <a:avLst/>
          </a:prstGeom>
        </p:spPr>
        <p:txBody>
          <a:bodyPr wrap="square">
            <a:spAutoFit/>
          </a:bodyPr>
          <a:lstStyle/>
          <a:p>
            <a:r>
              <a:rPr lang="es-MX" sz="2000" dirty="0">
                <a:latin typeface="Arial" panose="020B0604020202020204" pitchFamily="34" charset="0"/>
                <a:cs typeface="Arial" panose="020B0604020202020204" pitchFamily="34" charset="0"/>
              </a:rPr>
              <a:t>Daniela Pérez Razo			daniela.perez.razo@gmail.com  </a:t>
            </a:r>
            <a:endParaRPr lang="es-ES_tradnl" sz="2000" dirty="0">
              <a:latin typeface="Arial" panose="020B0604020202020204" pitchFamily="34" charset="0"/>
              <a:cs typeface="Arial" panose="020B0604020202020204" pitchFamily="34" charset="0"/>
            </a:endParaRPr>
          </a:p>
        </p:txBody>
      </p:sp>
      <p:sp>
        <p:nvSpPr>
          <p:cNvPr id="13" name="2 Marcador de contenido">
            <a:extLst>
              <a:ext uri="{FF2B5EF4-FFF2-40B4-BE49-F238E27FC236}">
                <a16:creationId xmlns:a16="http://schemas.microsoft.com/office/drawing/2014/main" id="{8F3AB361-19D8-93AE-6679-6D2C4134A8C5}"/>
              </a:ext>
            </a:extLst>
          </p:cNvPr>
          <p:cNvSpPr txBox="1">
            <a:spLocks/>
          </p:cNvSpPr>
          <p:nvPr/>
        </p:nvSpPr>
        <p:spPr>
          <a:xfrm>
            <a:off x="1151843" y="5318621"/>
            <a:ext cx="2662263" cy="369333"/>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s-MX" sz="2000" dirty="0">
                <a:latin typeface="Arial" panose="020B0604020202020204" pitchFamily="34" charset="0"/>
                <a:cs typeface="Arial" panose="020B0604020202020204" pitchFamily="34" charset="0"/>
              </a:rPr>
              <a:t>Asesores:</a:t>
            </a:r>
          </a:p>
          <a:p>
            <a:pPr marL="0" indent="0">
              <a:buNone/>
              <a:defRPr/>
            </a:pPr>
            <a:r>
              <a:rPr lang="es-MX" sz="2000" dirty="0">
                <a:latin typeface="Arial" panose="020B0604020202020204" pitchFamily="34" charset="0"/>
                <a:cs typeface="Arial" panose="020B0604020202020204" pitchFamily="34" charset="0"/>
              </a:rPr>
              <a:t>			</a:t>
            </a:r>
            <a:endParaRPr lang="es-ES_tradnl" sz="2000" dirty="0">
              <a:latin typeface="Arial" panose="020B0604020202020204" pitchFamily="34" charset="0"/>
              <a:cs typeface="Arial" panose="020B0604020202020204" pitchFamily="34" charset="0"/>
            </a:endParaRPr>
          </a:p>
          <a:p>
            <a:pPr marL="0" indent="0" algn="ctr">
              <a:buNone/>
              <a:defRPr/>
            </a:pPr>
            <a:endParaRPr lang="es-MX" sz="2000" dirty="0">
              <a:latin typeface="Arial" panose="020B0604020202020204" pitchFamily="34" charset="0"/>
              <a:cs typeface="Arial" panose="020B0604020202020204" pitchFamily="34" charset="0"/>
            </a:endParaRPr>
          </a:p>
          <a:p>
            <a:pPr marL="0" indent="0" algn="ctr">
              <a:buNone/>
              <a:defRPr/>
            </a:pPr>
            <a:endParaRPr lang="es-MX" sz="2000" dirty="0">
              <a:latin typeface="Arial" panose="020B0604020202020204" pitchFamily="34" charset="0"/>
              <a:cs typeface="Arial" panose="020B0604020202020204" pitchFamily="34" charset="0"/>
            </a:endParaRPr>
          </a:p>
          <a:p>
            <a:pPr marL="0" indent="0" algn="ctr">
              <a:buNone/>
              <a:defRPr/>
            </a:pPr>
            <a:endParaRPr lang="es-E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7574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a:extLst>
              <a:ext uri="{FF2B5EF4-FFF2-40B4-BE49-F238E27FC236}">
                <a16:creationId xmlns:a16="http://schemas.microsoft.com/office/drawing/2014/main" id="{E643693F-8A00-6174-2597-3836DF93B216}"/>
              </a:ext>
            </a:extLst>
          </p:cNvPr>
          <p:cNvSpPr txBox="1">
            <a:spLocks noGrp="1"/>
          </p:cNvSpPr>
          <p:nvPr>
            <p:ph type="title"/>
          </p:nvPr>
        </p:nvSpPr>
        <p:spPr>
          <a:xfrm>
            <a:off x="1925368" y="59240"/>
            <a:ext cx="7771410" cy="705036"/>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3600" cap="none" dirty="0">
                <a:solidFill>
                  <a:schemeClr val="tx1"/>
                </a:solidFill>
                <a:latin typeface="Times New Roman" panose="02020603050405020304" pitchFamily="18" charset="0"/>
                <a:cs typeface="Times New Roman" panose="02020603050405020304" pitchFamily="18" charset="0"/>
              </a:rPr>
              <a:t>Requerimientos 2/2</a:t>
            </a:r>
            <a:endParaRPr lang="es-MX" sz="3600" dirty="0">
              <a:solidFill>
                <a:srgbClr val="002060"/>
              </a:solidFill>
              <a:latin typeface="Times New Roman" panose="02020603050405020304" pitchFamily="18" charset="0"/>
              <a:cs typeface="Times New Roman" panose="02020603050405020304" pitchFamily="18" charset="0"/>
            </a:endParaRPr>
          </a:p>
        </p:txBody>
      </p:sp>
      <p:cxnSp>
        <p:nvCxnSpPr>
          <p:cNvPr id="7" name="Conector recto 6">
            <a:extLst>
              <a:ext uri="{FF2B5EF4-FFF2-40B4-BE49-F238E27FC236}">
                <a16:creationId xmlns:a16="http://schemas.microsoft.com/office/drawing/2014/main" id="{D115966E-113E-1017-8D9D-E8D80E388571}"/>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D3730E2D-452C-66BA-5FCA-D0B657D262AD}"/>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32688872-792E-2B2C-0113-3237D445BDDA}"/>
              </a:ext>
            </a:extLst>
          </p:cNvPr>
          <p:cNvPicPr>
            <a:picLocks noChangeAspect="1"/>
          </p:cNvPicPr>
          <p:nvPr/>
        </p:nvPicPr>
        <p:blipFill rotWithShape="1">
          <a:blip r:embed="rId2"/>
          <a:srcRect r="53672" b="5090"/>
          <a:stretch/>
        </p:blipFill>
        <p:spPr>
          <a:xfrm>
            <a:off x="11259541" y="0"/>
            <a:ext cx="932459" cy="6858000"/>
          </a:xfrm>
          <a:prstGeom prst="rect">
            <a:avLst/>
          </a:prstGeom>
        </p:spPr>
      </p:pic>
      <p:sp>
        <p:nvSpPr>
          <p:cNvPr id="10" name="CuadroTexto 11">
            <a:extLst>
              <a:ext uri="{FF2B5EF4-FFF2-40B4-BE49-F238E27FC236}">
                <a16:creationId xmlns:a16="http://schemas.microsoft.com/office/drawing/2014/main" id="{E05FA27E-A63B-D8D0-D3B6-92D6E4872F6F}"/>
              </a:ext>
            </a:extLst>
          </p:cNvPr>
          <p:cNvSpPr txBox="1"/>
          <p:nvPr/>
        </p:nvSpPr>
        <p:spPr>
          <a:xfrm>
            <a:off x="11268570" y="6143223"/>
            <a:ext cx="914400" cy="400110"/>
          </a:xfrm>
          <a:prstGeom prst="rect">
            <a:avLst/>
          </a:prstGeom>
          <a:noFill/>
        </p:spPr>
        <p:txBody>
          <a:bodyPr wrap="square" rtlCol="0">
            <a:spAutoFit/>
          </a:bodyPr>
          <a:lstStyle/>
          <a:p>
            <a:pPr algn="ctr"/>
            <a:r>
              <a:rPr lang="es-MX" sz="2000" b="1" dirty="0">
                <a:solidFill>
                  <a:schemeClr val="bg1"/>
                </a:solidFill>
              </a:rPr>
              <a:t>10/30</a:t>
            </a:r>
            <a:endParaRPr lang="es-MX" sz="2800" b="1" dirty="0">
              <a:solidFill>
                <a:schemeClr val="bg1"/>
              </a:solidFill>
            </a:endParaRPr>
          </a:p>
        </p:txBody>
      </p:sp>
      <p:sp>
        <p:nvSpPr>
          <p:cNvPr id="12" name="Marcador de contenido 2">
            <a:extLst>
              <a:ext uri="{FF2B5EF4-FFF2-40B4-BE49-F238E27FC236}">
                <a16:creationId xmlns:a16="http://schemas.microsoft.com/office/drawing/2014/main" id="{4B5B1606-1CD1-364A-90CC-743A059D1D31}"/>
              </a:ext>
            </a:extLst>
          </p:cNvPr>
          <p:cNvSpPr txBox="1">
            <a:spLocks/>
          </p:cNvSpPr>
          <p:nvPr/>
        </p:nvSpPr>
        <p:spPr>
          <a:xfrm>
            <a:off x="542202" y="449077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MX" dirty="0"/>
          </a:p>
        </p:txBody>
      </p:sp>
      <p:graphicFrame>
        <p:nvGraphicFramePr>
          <p:cNvPr id="2" name="Tabla 1">
            <a:extLst>
              <a:ext uri="{FF2B5EF4-FFF2-40B4-BE49-F238E27FC236}">
                <a16:creationId xmlns:a16="http://schemas.microsoft.com/office/drawing/2014/main" id="{364614C2-FC19-EE16-DFDE-B59C3E3C3239}"/>
              </a:ext>
            </a:extLst>
          </p:cNvPr>
          <p:cNvGraphicFramePr>
            <a:graphicFrameLocks noGrp="1"/>
          </p:cNvGraphicFramePr>
          <p:nvPr>
            <p:extLst>
              <p:ext uri="{D42A27DB-BD31-4B8C-83A1-F6EECF244321}">
                <p14:modId xmlns:p14="http://schemas.microsoft.com/office/powerpoint/2010/main" val="3217744973"/>
              </p:ext>
            </p:extLst>
          </p:nvPr>
        </p:nvGraphicFramePr>
        <p:xfrm>
          <a:off x="1747073" y="858813"/>
          <a:ext cx="8128000" cy="5760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310334175"/>
                    </a:ext>
                  </a:extLst>
                </a:gridCol>
                <a:gridCol w="4064000">
                  <a:extLst>
                    <a:ext uri="{9D8B030D-6E8A-4147-A177-3AD203B41FA5}">
                      <a16:colId xmlns:a16="http://schemas.microsoft.com/office/drawing/2014/main" val="2436828854"/>
                    </a:ext>
                  </a:extLst>
                </a:gridCol>
              </a:tblGrid>
              <a:tr h="267882">
                <a:tc>
                  <a:txBody>
                    <a:bodyPr/>
                    <a:lstStyle/>
                    <a:p>
                      <a:r>
                        <a:rPr lang="es-MX" dirty="0"/>
                        <a:t>No funcionales</a:t>
                      </a:r>
                    </a:p>
                  </a:txBody>
                  <a:tcPr/>
                </a:tc>
                <a:tc>
                  <a:txBody>
                    <a:bodyPr/>
                    <a:lstStyle/>
                    <a:p>
                      <a:r>
                        <a:rPr lang="es-MX" dirty="0"/>
                        <a:t>Descripción</a:t>
                      </a:r>
                    </a:p>
                  </a:txBody>
                  <a:tcPr/>
                </a:tc>
                <a:extLst>
                  <a:ext uri="{0D108BD9-81ED-4DB2-BD59-A6C34878D82A}">
                    <a16:rowId xmlns:a16="http://schemas.microsoft.com/office/drawing/2014/main" val="18908856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El prototipo tiene imágenes clasificadas y validadas obtenidas del repositorio Kaggle. </a:t>
                      </a:r>
                    </a:p>
                  </a:txBody>
                  <a:tcPr/>
                </a:tc>
                <a:tc>
                  <a:txBody>
                    <a:bodyPr/>
                    <a:lstStyle/>
                    <a:p>
                      <a:r>
                        <a:rPr lang="es-MX" dirty="0"/>
                        <a:t>Para el entrenamiento se necesitan de imágenes ya definidas por expertos para que aprenda las diferencias correctamente.</a:t>
                      </a:r>
                    </a:p>
                  </a:txBody>
                  <a:tcPr/>
                </a:tc>
                <a:extLst>
                  <a:ext uri="{0D108BD9-81ED-4DB2-BD59-A6C34878D82A}">
                    <a16:rowId xmlns:a16="http://schemas.microsoft.com/office/drawing/2014/main" val="3744733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El prototipo realiza un análisis de imagen por imagen.</a:t>
                      </a:r>
                    </a:p>
                  </a:txBody>
                  <a:tcPr/>
                </a:tc>
                <a:tc>
                  <a:txBody>
                    <a:bodyPr/>
                    <a:lstStyle/>
                    <a:p>
                      <a:r>
                        <a:rPr lang="es-MX" dirty="0"/>
                        <a:t>Este analiza cada imagen de entrenamiento 100 veces una imagen a la vez.</a:t>
                      </a:r>
                    </a:p>
                  </a:txBody>
                  <a:tcPr/>
                </a:tc>
                <a:extLst>
                  <a:ext uri="{0D108BD9-81ED-4DB2-BD59-A6C34878D82A}">
                    <a16:rowId xmlns:a16="http://schemas.microsoft.com/office/drawing/2014/main" val="21293339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t>El prototipo analiza con una presición mínima del 70% en casos similares y un 90% en casos altamente distinguibles.</a:t>
                      </a:r>
                    </a:p>
                    <a:p>
                      <a:endParaRPr lang="es-MX" dirty="0"/>
                    </a:p>
                  </a:txBody>
                  <a:tcPr/>
                </a:tc>
                <a:tc>
                  <a:txBody>
                    <a:bodyPr/>
                    <a:lstStyle/>
                    <a:p>
                      <a:r>
                        <a:rPr lang="es-MX" dirty="0"/>
                        <a:t>Cuando la imagen no sea confusa entre las diferentes clases, la red será capáz de reconocer fácilmente a que clase pertenece.</a:t>
                      </a:r>
                    </a:p>
                  </a:txBody>
                  <a:tcPr/>
                </a:tc>
                <a:extLst>
                  <a:ext uri="{0D108BD9-81ED-4DB2-BD59-A6C34878D82A}">
                    <a16:rowId xmlns:a16="http://schemas.microsoft.com/office/drawing/2014/main" val="36207500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Las imágenes con las que puede trabajar la red neuronal deben ser en los formatos: </a:t>
                      </a:r>
                      <a:r>
                        <a:rPr lang="es-MX" dirty="0">
                          <a:solidFill>
                            <a:srgbClr val="040C28"/>
                          </a:solidFill>
                          <a:latin typeface="Google Sans"/>
                        </a:rPr>
                        <a:t>.jpg, .jpeg, .png, .gif</a:t>
                      </a:r>
                      <a:endParaRPr lang="es-MX" dirty="0">
                        <a:solidFill>
                          <a:srgbClr val="202124"/>
                        </a:solidFill>
                        <a:latin typeface="Google Sans"/>
                      </a:endParaRPr>
                    </a:p>
                    <a:p>
                      <a:endParaRPr lang="es-MX" dirty="0"/>
                    </a:p>
                  </a:txBody>
                  <a:tcPr/>
                </a:tc>
                <a:tc>
                  <a:txBody>
                    <a:bodyPr/>
                    <a:lstStyle/>
                    <a:p>
                      <a:r>
                        <a:rPr lang="es-MX" dirty="0"/>
                        <a:t>Estos formatos funcionan tanto para el entrenamiento como para las imágenes introducidas para analizar.</a:t>
                      </a:r>
                    </a:p>
                  </a:txBody>
                  <a:tcPr/>
                </a:tc>
                <a:extLst>
                  <a:ext uri="{0D108BD9-81ED-4DB2-BD59-A6C34878D82A}">
                    <a16:rowId xmlns:a16="http://schemas.microsoft.com/office/drawing/2014/main" val="1897741725"/>
                  </a:ext>
                </a:extLst>
              </a:tr>
              <a:tr h="370840">
                <a:tc>
                  <a:txBody>
                    <a:bodyPr/>
                    <a:lstStyle/>
                    <a:p>
                      <a:r>
                        <a:rPr lang="es-MX" dirty="0"/>
                        <a:t>Las imágenes cargadas en la red neuronal para el entrenamiento son de tamaño 224x224 pixeles.</a:t>
                      </a:r>
                    </a:p>
                  </a:txBody>
                  <a:tcPr/>
                </a:tc>
                <a:tc>
                  <a:txBody>
                    <a:bodyPr/>
                    <a:lstStyle/>
                    <a:p>
                      <a:r>
                        <a:rPr lang="es-MX" dirty="0"/>
                        <a:t>Estas imágenes ya están normalizadas por el repositorio extraido.</a:t>
                      </a:r>
                    </a:p>
                  </a:txBody>
                  <a:tcPr/>
                </a:tc>
                <a:extLst>
                  <a:ext uri="{0D108BD9-81ED-4DB2-BD59-A6C34878D82A}">
                    <a16:rowId xmlns:a16="http://schemas.microsoft.com/office/drawing/2014/main" val="3892906512"/>
                  </a:ext>
                </a:extLst>
              </a:tr>
            </a:tbl>
          </a:graphicData>
        </a:graphic>
      </p:graphicFrame>
    </p:spTree>
    <p:extLst>
      <p:ext uri="{BB962C8B-B14F-4D97-AF65-F5344CB8AC3E}">
        <p14:creationId xmlns:p14="http://schemas.microsoft.com/office/powerpoint/2010/main" val="1954069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a:extLst>
              <a:ext uri="{FF2B5EF4-FFF2-40B4-BE49-F238E27FC236}">
                <a16:creationId xmlns:a16="http://schemas.microsoft.com/office/drawing/2014/main" id="{E643693F-8A00-6174-2597-3836DF93B216}"/>
              </a:ext>
            </a:extLst>
          </p:cNvPr>
          <p:cNvSpPr txBox="1">
            <a:spLocks noGrp="1"/>
          </p:cNvSpPr>
          <p:nvPr>
            <p:ph type="title"/>
          </p:nvPr>
        </p:nvSpPr>
        <p:spPr>
          <a:xfrm>
            <a:off x="-60160" y="-168087"/>
            <a:ext cx="7771410" cy="705036"/>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3200" cap="none" dirty="0">
                <a:solidFill>
                  <a:schemeClr val="tx1"/>
                </a:solidFill>
                <a:latin typeface="Times New Roman" panose="02020603050405020304" pitchFamily="18" charset="0"/>
                <a:cs typeface="Times New Roman" panose="02020603050405020304" pitchFamily="18" charset="0"/>
              </a:rPr>
              <a:t>Diseño modular 1/2</a:t>
            </a:r>
            <a:endParaRPr lang="es-MX" sz="3200" dirty="0">
              <a:solidFill>
                <a:srgbClr val="002060"/>
              </a:solidFill>
              <a:latin typeface="Times New Roman" panose="02020603050405020304" pitchFamily="18" charset="0"/>
              <a:cs typeface="Times New Roman" panose="02020603050405020304" pitchFamily="18" charset="0"/>
            </a:endParaRPr>
          </a:p>
        </p:txBody>
      </p:sp>
      <p:cxnSp>
        <p:nvCxnSpPr>
          <p:cNvPr id="7" name="Conector recto 6">
            <a:extLst>
              <a:ext uri="{FF2B5EF4-FFF2-40B4-BE49-F238E27FC236}">
                <a16:creationId xmlns:a16="http://schemas.microsoft.com/office/drawing/2014/main" id="{D115966E-113E-1017-8D9D-E8D80E388571}"/>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D3730E2D-452C-66BA-5FCA-D0B657D262AD}"/>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32688872-792E-2B2C-0113-3237D445BDDA}"/>
              </a:ext>
            </a:extLst>
          </p:cNvPr>
          <p:cNvPicPr>
            <a:picLocks noChangeAspect="1"/>
          </p:cNvPicPr>
          <p:nvPr/>
        </p:nvPicPr>
        <p:blipFill rotWithShape="1">
          <a:blip r:embed="rId2"/>
          <a:srcRect r="53672" b="5090"/>
          <a:stretch/>
        </p:blipFill>
        <p:spPr>
          <a:xfrm>
            <a:off x="11259541" y="0"/>
            <a:ext cx="932459" cy="6858000"/>
          </a:xfrm>
          <a:prstGeom prst="rect">
            <a:avLst/>
          </a:prstGeom>
        </p:spPr>
      </p:pic>
      <p:sp>
        <p:nvSpPr>
          <p:cNvPr id="10" name="CuadroTexto 11">
            <a:extLst>
              <a:ext uri="{FF2B5EF4-FFF2-40B4-BE49-F238E27FC236}">
                <a16:creationId xmlns:a16="http://schemas.microsoft.com/office/drawing/2014/main" id="{E05FA27E-A63B-D8D0-D3B6-92D6E4872F6F}"/>
              </a:ext>
            </a:extLst>
          </p:cNvPr>
          <p:cNvSpPr txBox="1"/>
          <p:nvPr/>
        </p:nvSpPr>
        <p:spPr>
          <a:xfrm>
            <a:off x="11268570" y="6143223"/>
            <a:ext cx="914400" cy="400110"/>
          </a:xfrm>
          <a:prstGeom prst="rect">
            <a:avLst/>
          </a:prstGeom>
          <a:noFill/>
        </p:spPr>
        <p:txBody>
          <a:bodyPr wrap="square" rtlCol="0">
            <a:spAutoFit/>
          </a:bodyPr>
          <a:lstStyle/>
          <a:p>
            <a:pPr algn="ctr"/>
            <a:r>
              <a:rPr lang="es-MX" sz="2000" b="1" dirty="0">
                <a:solidFill>
                  <a:schemeClr val="bg1"/>
                </a:solidFill>
              </a:rPr>
              <a:t>11/30</a:t>
            </a:r>
            <a:endParaRPr lang="es-MX" sz="2800" b="1" dirty="0">
              <a:solidFill>
                <a:schemeClr val="bg1"/>
              </a:solidFill>
            </a:endParaRPr>
          </a:p>
        </p:txBody>
      </p:sp>
      <p:sp>
        <p:nvSpPr>
          <p:cNvPr id="12" name="Marcador de contenido 2">
            <a:extLst>
              <a:ext uri="{FF2B5EF4-FFF2-40B4-BE49-F238E27FC236}">
                <a16:creationId xmlns:a16="http://schemas.microsoft.com/office/drawing/2014/main" id="{4B5B1606-1CD1-364A-90CC-743A059D1D31}"/>
              </a:ext>
            </a:extLst>
          </p:cNvPr>
          <p:cNvSpPr txBox="1">
            <a:spLocks/>
          </p:cNvSpPr>
          <p:nvPr/>
        </p:nvSpPr>
        <p:spPr>
          <a:xfrm>
            <a:off x="542202" y="449077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MX" dirty="0"/>
          </a:p>
        </p:txBody>
      </p:sp>
      <p:pic>
        <p:nvPicPr>
          <p:cNvPr id="4" name="Imagen 3" descr="Diagrama&#10;&#10;Descripción generada automáticamente">
            <a:extLst>
              <a:ext uri="{FF2B5EF4-FFF2-40B4-BE49-F238E27FC236}">
                <a16:creationId xmlns:a16="http://schemas.microsoft.com/office/drawing/2014/main" id="{C1AB791C-E5D7-F91D-4770-CF058E583C5E}"/>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47238"/>
          <a:stretch/>
        </p:blipFill>
        <p:spPr>
          <a:xfrm>
            <a:off x="468130" y="437191"/>
            <a:ext cx="10845611" cy="6142237"/>
          </a:xfrm>
          <a:prstGeom prst="rect">
            <a:avLst/>
          </a:prstGeom>
        </p:spPr>
      </p:pic>
    </p:spTree>
    <p:extLst>
      <p:ext uri="{BB962C8B-B14F-4D97-AF65-F5344CB8AC3E}">
        <p14:creationId xmlns:p14="http://schemas.microsoft.com/office/powerpoint/2010/main" val="375167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101AAF91-239A-1E1F-3933-ABF30C55D3CA}"/>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3791"/>
          <a:stretch/>
        </p:blipFill>
        <p:spPr>
          <a:xfrm>
            <a:off x="478811" y="527687"/>
            <a:ext cx="10866559" cy="6398549"/>
          </a:xfrm>
          <a:prstGeom prst="rect">
            <a:avLst/>
          </a:prstGeom>
        </p:spPr>
      </p:pic>
      <p:sp>
        <p:nvSpPr>
          <p:cNvPr id="5" name="1 Título">
            <a:extLst>
              <a:ext uri="{FF2B5EF4-FFF2-40B4-BE49-F238E27FC236}">
                <a16:creationId xmlns:a16="http://schemas.microsoft.com/office/drawing/2014/main" id="{F9839A53-0DF8-CE16-3594-4F2F8C0E2CE5}"/>
              </a:ext>
            </a:extLst>
          </p:cNvPr>
          <p:cNvSpPr txBox="1">
            <a:spLocks noGrp="1"/>
          </p:cNvSpPr>
          <p:nvPr>
            <p:ph type="title"/>
          </p:nvPr>
        </p:nvSpPr>
        <p:spPr>
          <a:xfrm>
            <a:off x="-248238" y="-27664"/>
            <a:ext cx="5378116" cy="547274"/>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3200" cap="none" dirty="0">
                <a:solidFill>
                  <a:schemeClr val="tx1"/>
                </a:solidFill>
                <a:latin typeface="Times New Roman" panose="02020603050405020304" pitchFamily="18" charset="0"/>
                <a:cs typeface="Times New Roman" panose="02020603050405020304" pitchFamily="18" charset="0"/>
              </a:rPr>
              <a:t>Diseño modular 2/2</a:t>
            </a:r>
            <a:endParaRPr lang="es-MX" sz="3200" dirty="0">
              <a:solidFill>
                <a:srgbClr val="002060"/>
              </a:solidFill>
              <a:latin typeface="Times New Roman" panose="02020603050405020304" pitchFamily="18" charset="0"/>
              <a:cs typeface="Times New Roman" panose="02020603050405020304" pitchFamily="18" charset="0"/>
            </a:endParaRPr>
          </a:p>
        </p:txBody>
      </p:sp>
      <p:cxnSp>
        <p:nvCxnSpPr>
          <p:cNvPr id="6" name="Conector recto 5">
            <a:extLst>
              <a:ext uri="{FF2B5EF4-FFF2-40B4-BE49-F238E27FC236}">
                <a16:creationId xmlns:a16="http://schemas.microsoft.com/office/drawing/2014/main" id="{5124FAD4-85D3-ED61-B1E6-A007BB6A965B}"/>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4412C317-7091-A72F-25E9-3E6FF579CA7B}"/>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47AF0BD5-0809-4935-CA06-DBB7975D786B}"/>
              </a:ext>
            </a:extLst>
          </p:cNvPr>
          <p:cNvPicPr>
            <a:picLocks noChangeAspect="1"/>
          </p:cNvPicPr>
          <p:nvPr/>
        </p:nvPicPr>
        <p:blipFill rotWithShape="1">
          <a:blip r:embed="rId3"/>
          <a:srcRect r="53672" b="5090"/>
          <a:stretch/>
        </p:blipFill>
        <p:spPr>
          <a:xfrm>
            <a:off x="11259541" y="0"/>
            <a:ext cx="932459" cy="6858000"/>
          </a:xfrm>
          <a:prstGeom prst="rect">
            <a:avLst/>
          </a:prstGeom>
        </p:spPr>
      </p:pic>
      <p:sp>
        <p:nvSpPr>
          <p:cNvPr id="9" name="CuadroTexto 11">
            <a:extLst>
              <a:ext uri="{FF2B5EF4-FFF2-40B4-BE49-F238E27FC236}">
                <a16:creationId xmlns:a16="http://schemas.microsoft.com/office/drawing/2014/main" id="{6C56FEEC-F72C-E320-7A49-666430FBFFF8}"/>
              </a:ext>
            </a:extLst>
          </p:cNvPr>
          <p:cNvSpPr txBox="1"/>
          <p:nvPr/>
        </p:nvSpPr>
        <p:spPr>
          <a:xfrm>
            <a:off x="11268570" y="6143223"/>
            <a:ext cx="914400" cy="400110"/>
          </a:xfrm>
          <a:prstGeom prst="rect">
            <a:avLst/>
          </a:prstGeom>
          <a:noFill/>
        </p:spPr>
        <p:txBody>
          <a:bodyPr wrap="square" rtlCol="0">
            <a:spAutoFit/>
          </a:bodyPr>
          <a:lstStyle/>
          <a:p>
            <a:pPr algn="ctr"/>
            <a:r>
              <a:rPr lang="es-MX" sz="2000" b="1" dirty="0">
                <a:solidFill>
                  <a:schemeClr val="bg1"/>
                </a:solidFill>
              </a:rPr>
              <a:t>12/30</a:t>
            </a:r>
            <a:endParaRPr lang="es-MX" sz="2800" b="1" dirty="0">
              <a:solidFill>
                <a:schemeClr val="bg1"/>
              </a:solidFill>
            </a:endParaRPr>
          </a:p>
        </p:txBody>
      </p:sp>
    </p:spTree>
    <p:extLst>
      <p:ext uri="{BB962C8B-B14F-4D97-AF65-F5344CB8AC3E}">
        <p14:creationId xmlns:p14="http://schemas.microsoft.com/office/powerpoint/2010/main" val="1752792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1 Título">
            <a:extLst>
              <a:ext uri="{FF2B5EF4-FFF2-40B4-BE49-F238E27FC236}">
                <a16:creationId xmlns:a16="http://schemas.microsoft.com/office/drawing/2014/main" id="{29ACE76B-7D51-4C22-8F52-C74888E7F8B7}"/>
              </a:ext>
            </a:extLst>
          </p:cNvPr>
          <p:cNvSpPr txBox="1">
            <a:spLocks/>
          </p:cNvSpPr>
          <p:nvPr/>
        </p:nvSpPr>
        <p:spPr>
          <a:xfrm>
            <a:off x="1513053" y="411802"/>
            <a:ext cx="8361013" cy="531679"/>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400" cap="none" dirty="0">
                <a:solidFill>
                  <a:schemeClr val="tx1"/>
                </a:solidFill>
                <a:latin typeface="Times New Roman" panose="02020603050405020304" pitchFamily="18" charset="0"/>
                <a:cs typeface="Times New Roman" panose="02020603050405020304" pitchFamily="18" charset="0"/>
              </a:rPr>
              <a:t>Desarrollo 1/4</a:t>
            </a:r>
            <a:endParaRPr lang="es-MX" sz="4400" dirty="0">
              <a:solidFill>
                <a:srgbClr val="002060"/>
              </a:solidFill>
              <a:latin typeface="Times New Roman" panose="02020603050405020304" pitchFamily="18" charset="0"/>
              <a:cs typeface="Times New Roman" panose="02020603050405020304" pitchFamily="18" charset="0"/>
            </a:endParaRPr>
          </a:p>
        </p:txBody>
      </p:sp>
      <p:pic>
        <p:nvPicPr>
          <p:cNvPr id="30" name="Imagen 29">
            <a:extLst>
              <a:ext uri="{FF2B5EF4-FFF2-40B4-BE49-F238E27FC236}">
                <a16:creationId xmlns:a16="http://schemas.microsoft.com/office/drawing/2014/main" id="{D37FF1CB-5680-C38D-89F6-B516BDEB663A}"/>
              </a:ext>
            </a:extLst>
          </p:cNvPr>
          <p:cNvPicPr>
            <a:picLocks noChangeAspect="1"/>
          </p:cNvPicPr>
          <p:nvPr/>
        </p:nvPicPr>
        <p:blipFill rotWithShape="1">
          <a:blip r:embed="rId3"/>
          <a:srcRect r="53672" b="5090"/>
          <a:stretch/>
        </p:blipFill>
        <p:spPr>
          <a:xfrm>
            <a:off x="11402292" y="0"/>
            <a:ext cx="771649" cy="6858000"/>
          </a:xfrm>
          <a:prstGeom prst="rect">
            <a:avLst/>
          </a:prstGeom>
        </p:spPr>
      </p:pic>
      <p:sp>
        <p:nvSpPr>
          <p:cNvPr id="31" name="CuadroTexto 11">
            <a:extLst>
              <a:ext uri="{FF2B5EF4-FFF2-40B4-BE49-F238E27FC236}">
                <a16:creationId xmlns:a16="http://schemas.microsoft.com/office/drawing/2014/main" id="{0A1518D2-F40B-A375-A4F2-A55DFA82556F}"/>
              </a:ext>
            </a:extLst>
          </p:cNvPr>
          <p:cNvSpPr txBox="1"/>
          <p:nvPr/>
        </p:nvSpPr>
        <p:spPr>
          <a:xfrm>
            <a:off x="11216189" y="6028190"/>
            <a:ext cx="1143853" cy="400110"/>
          </a:xfrm>
          <a:prstGeom prst="rect">
            <a:avLst/>
          </a:prstGeom>
          <a:noFill/>
        </p:spPr>
        <p:txBody>
          <a:bodyPr wrap="square" rtlCol="0">
            <a:spAutoFit/>
          </a:bodyPr>
          <a:lstStyle/>
          <a:p>
            <a:pPr algn="ctr"/>
            <a:r>
              <a:rPr lang="es-MX" sz="2000" b="1" dirty="0">
                <a:solidFill>
                  <a:schemeClr val="bg1"/>
                </a:solidFill>
              </a:rPr>
              <a:t>13/30</a:t>
            </a:r>
          </a:p>
        </p:txBody>
      </p:sp>
      <p:cxnSp>
        <p:nvCxnSpPr>
          <p:cNvPr id="63" name="Conector recto 62">
            <a:extLst>
              <a:ext uri="{FF2B5EF4-FFF2-40B4-BE49-F238E27FC236}">
                <a16:creationId xmlns:a16="http://schemas.microsoft.com/office/drawing/2014/main" id="{09CF8F3D-2E98-8EB7-0F8B-F38DD338C0AE}"/>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F5B2FBCB-DDB6-4882-C090-1080C60ADE3F}"/>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13017B2F-8377-8ABB-0D94-DF6C628D4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0789" y="925220"/>
            <a:ext cx="8118152" cy="5073844"/>
          </a:xfrm>
          <a:prstGeom prst="rect">
            <a:avLst/>
          </a:prstGeom>
        </p:spPr>
      </p:pic>
      <p:sp>
        <p:nvSpPr>
          <p:cNvPr id="6" name="CuadroTexto 5">
            <a:extLst>
              <a:ext uri="{FF2B5EF4-FFF2-40B4-BE49-F238E27FC236}">
                <a16:creationId xmlns:a16="http://schemas.microsoft.com/office/drawing/2014/main" id="{360C413B-18DB-05D5-DBAB-E06E3A933902}"/>
              </a:ext>
            </a:extLst>
          </p:cNvPr>
          <p:cNvSpPr txBox="1"/>
          <p:nvPr/>
        </p:nvSpPr>
        <p:spPr>
          <a:xfrm>
            <a:off x="604513" y="3217982"/>
            <a:ext cx="2422337" cy="1938992"/>
          </a:xfrm>
          <a:prstGeom prst="rect">
            <a:avLst/>
          </a:prstGeom>
          <a:noFill/>
        </p:spPr>
        <p:txBody>
          <a:bodyPr wrap="square" rtlCol="0">
            <a:spAutoFit/>
          </a:bodyPr>
          <a:lstStyle/>
          <a:p>
            <a:r>
              <a:rPr lang="es-MX" sz="2000" dirty="0"/>
              <a:t>Herramienta de etiquetado de imágenes para obtener parámetros legibles en una la red neuronal.</a:t>
            </a:r>
          </a:p>
        </p:txBody>
      </p:sp>
      <p:pic>
        <p:nvPicPr>
          <p:cNvPr id="8" name="Imagen 7" descr="Icono&#10;&#10;Descripción generada automáticamente">
            <a:extLst>
              <a:ext uri="{FF2B5EF4-FFF2-40B4-BE49-F238E27FC236}">
                <a16:creationId xmlns:a16="http://schemas.microsoft.com/office/drawing/2014/main" id="{BCBF7349-4B84-5B78-9190-24F9EAFD64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666" y="1188713"/>
            <a:ext cx="1808773" cy="1507311"/>
          </a:xfrm>
          <a:prstGeom prst="rect">
            <a:avLst/>
          </a:prstGeom>
        </p:spPr>
      </p:pic>
      <p:sp>
        <p:nvSpPr>
          <p:cNvPr id="3" name="CuadroTexto 2">
            <a:extLst>
              <a:ext uri="{FF2B5EF4-FFF2-40B4-BE49-F238E27FC236}">
                <a16:creationId xmlns:a16="http://schemas.microsoft.com/office/drawing/2014/main" id="{C9DC9EDE-1616-1A91-67D2-F38FB326F4C3}"/>
              </a:ext>
            </a:extLst>
          </p:cNvPr>
          <p:cNvSpPr txBox="1"/>
          <p:nvPr/>
        </p:nvSpPr>
        <p:spPr>
          <a:xfrm>
            <a:off x="3026850" y="6028190"/>
            <a:ext cx="8477717" cy="400110"/>
          </a:xfrm>
          <a:prstGeom prst="rect">
            <a:avLst/>
          </a:prstGeom>
          <a:noFill/>
        </p:spPr>
        <p:txBody>
          <a:bodyPr wrap="square" rtlCol="0">
            <a:spAutoFit/>
          </a:bodyPr>
          <a:lstStyle/>
          <a:p>
            <a:r>
              <a:rPr lang="es-MX" sz="2000" dirty="0"/>
              <a:t>Imagen 1. Muestra la selección de la carpeta contenedora de imágenes.</a:t>
            </a:r>
          </a:p>
        </p:txBody>
      </p:sp>
    </p:spTree>
    <p:extLst>
      <p:ext uri="{BB962C8B-B14F-4D97-AF65-F5344CB8AC3E}">
        <p14:creationId xmlns:p14="http://schemas.microsoft.com/office/powerpoint/2010/main" val="1859171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488CD83-8745-511F-07E7-B30FA633FDC0}"/>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Conector recto 2">
            <a:extLst>
              <a:ext uri="{FF2B5EF4-FFF2-40B4-BE49-F238E27FC236}">
                <a16:creationId xmlns:a16="http://schemas.microsoft.com/office/drawing/2014/main" id="{654A7F6A-D714-194E-350B-31B831563412}"/>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2FE0506B-D44D-5CE9-11DC-DA238FD592A3}"/>
              </a:ext>
            </a:extLst>
          </p:cNvPr>
          <p:cNvPicPr>
            <a:picLocks noChangeAspect="1"/>
          </p:cNvPicPr>
          <p:nvPr/>
        </p:nvPicPr>
        <p:blipFill rotWithShape="1">
          <a:blip r:embed="rId3"/>
          <a:srcRect r="53672" b="5090"/>
          <a:stretch/>
        </p:blipFill>
        <p:spPr>
          <a:xfrm>
            <a:off x="11259541" y="0"/>
            <a:ext cx="932459" cy="6858000"/>
          </a:xfrm>
          <a:prstGeom prst="rect">
            <a:avLst/>
          </a:prstGeom>
        </p:spPr>
      </p:pic>
      <p:sp>
        <p:nvSpPr>
          <p:cNvPr id="5" name="CuadroTexto 11">
            <a:extLst>
              <a:ext uri="{FF2B5EF4-FFF2-40B4-BE49-F238E27FC236}">
                <a16:creationId xmlns:a16="http://schemas.microsoft.com/office/drawing/2014/main" id="{1117AF28-9FC2-75A1-F50E-AEF4E41BC8EF}"/>
              </a:ext>
            </a:extLst>
          </p:cNvPr>
          <p:cNvSpPr txBox="1"/>
          <p:nvPr/>
        </p:nvSpPr>
        <p:spPr>
          <a:xfrm>
            <a:off x="11268570" y="6143223"/>
            <a:ext cx="914400" cy="400110"/>
          </a:xfrm>
          <a:prstGeom prst="rect">
            <a:avLst/>
          </a:prstGeom>
          <a:noFill/>
        </p:spPr>
        <p:txBody>
          <a:bodyPr wrap="square" rtlCol="0">
            <a:spAutoFit/>
          </a:bodyPr>
          <a:lstStyle/>
          <a:p>
            <a:pPr algn="ctr"/>
            <a:r>
              <a:rPr lang="es-MX" sz="2000" b="1" dirty="0">
                <a:solidFill>
                  <a:schemeClr val="bg1"/>
                </a:solidFill>
              </a:rPr>
              <a:t>15/30</a:t>
            </a:r>
          </a:p>
        </p:txBody>
      </p:sp>
      <p:pic>
        <p:nvPicPr>
          <p:cNvPr id="7" name="Imagen 6">
            <a:extLst>
              <a:ext uri="{FF2B5EF4-FFF2-40B4-BE49-F238E27FC236}">
                <a16:creationId xmlns:a16="http://schemas.microsoft.com/office/drawing/2014/main" id="{639E68CB-CE8C-5DAA-1394-A4558E8735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671" y="943481"/>
            <a:ext cx="7666446" cy="4791529"/>
          </a:xfrm>
          <a:prstGeom prst="rect">
            <a:avLst/>
          </a:prstGeom>
        </p:spPr>
      </p:pic>
      <p:sp>
        <p:nvSpPr>
          <p:cNvPr id="6" name="CuadroTexto 5">
            <a:extLst>
              <a:ext uri="{FF2B5EF4-FFF2-40B4-BE49-F238E27FC236}">
                <a16:creationId xmlns:a16="http://schemas.microsoft.com/office/drawing/2014/main" id="{D7628624-6E82-C5D6-5B92-151DB8390D8B}"/>
              </a:ext>
            </a:extLst>
          </p:cNvPr>
          <p:cNvSpPr txBox="1"/>
          <p:nvPr/>
        </p:nvSpPr>
        <p:spPr>
          <a:xfrm>
            <a:off x="8562117" y="2736502"/>
            <a:ext cx="3012152" cy="1384995"/>
          </a:xfrm>
          <a:prstGeom prst="rect">
            <a:avLst/>
          </a:prstGeom>
          <a:noFill/>
        </p:spPr>
        <p:txBody>
          <a:bodyPr wrap="square" rtlCol="0">
            <a:spAutoFit/>
          </a:bodyPr>
          <a:lstStyle/>
          <a:p>
            <a:pPr marL="342900" indent="-342900">
              <a:buFont typeface="Arial" panose="020B0604020202020204" pitchFamily="34" charset="0"/>
              <a:buChar char="•"/>
            </a:pPr>
            <a:r>
              <a:rPr lang="es-MX" sz="2800" dirty="0">
                <a:latin typeface="Arial" panose="020B0604020202020204" pitchFamily="34" charset="0"/>
                <a:cs typeface="Arial" panose="020B0604020202020204" pitchFamily="34" charset="0"/>
              </a:rPr>
              <a:t>Se selecciona el área de interés</a:t>
            </a:r>
          </a:p>
        </p:txBody>
      </p:sp>
      <p:sp>
        <p:nvSpPr>
          <p:cNvPr id="10" name="1 Título">
            <a:extLst>
              <a:ext uri="{FF2B5EF4-FFF2-40B4-BE49-F238E27FC236}">
                <a16:creationId xmlns:a16="http://schemas.microsoft.com/office/drawing/2014/main" id="{1EABD699-3182-FA21-3CD4-655AC7703B02}"/>
              </a:ext>
            </a:extLst>
          </p:cNvPr>
          <p:cNvSpPr txBox="1">
            <a:spLocks/>
          </p:cNvSpPr>
          <p:nvPr/>
        </p:nvSpPr>
        <p:spPr>
          <a:xfrm>
            <a:off x="1513053" y="411802"/>
            <a:ext cx="8361013" cy="531679"/>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400" cap="none" dirty="0">
                <a:solidFill>
                  <a:schemeClr val="tx1"/>
                </a:solidFill>
                <a:latin typeface="Times New Roman" panose="02020603050405020304" pitchFamily="18" charset="0"/>
                <a:cs typeface="Times New Roman" panose="02020603050405020304" pitchFamily="18" charset="0"/>
              </a:rPr>
              <a:t>Desarrollo 2/4</a:t>
            </a:r>
            <a:endParaRPr lang="es-MX" sz="4400" dirty="0">
              <a:solidFill>
                <a:srgbClr val="002060"/>
              </a:solidFill>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9BF65126-6BE7-FC4C-7FE0-C2014DDD45E8}"/>
              </a:ext>
            </a:extLst>
          </p:cNvPr>
          <p:cNvSpPr txBox="1"/>
          <p:nvPr/>
        </p:nvSpPr>
        <p:spPr>
          <a:xfrm>
            <a:off x="895671" y="5866579"/>
            <a:ext cx="8477717" cy="400110"/>
          </a:xfrm>
          <a:prstGeom prst="rect">
            <a:avLst/>
          </a:prstGeom>
          <a:noFill/>
        </p:spPr>
        <p:txBody>
          <a:bodyPr wrap="square" rtlCol="0">
            <a:spAutoFit/>
          </a:bodyPr>
          <a:lstStyle/>
          <a:p>
            <a:r>
              <a:rPr lang="es-MX" sz="2000" dirty="0"/>
              <a:t>Imagen 2. Se muestra la región seleccionada.</a:t>
            </a:r>
          </a:p>
        </p:txBody>
      </p:sp>
    </p:spTree>
    <p:extLst>
      <p:ext uri="{BB962C8B-B14F-4D97-AF65-F5344CB8AC3E}">
        <p14:creationId xmlns:p14="http://schemas.microsoft.com/office/powerpoint/2010/main" val="1932443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488CD83-8745-511F-07E7-B30FA633FDC0}"/>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Conector recto 2">
            <a:extLst>
              <a:ext uri="{FF2B5EF4-FFF2-40B4-BE49-F238E27FC236}">
                <a16:creationId xmlns:a16="http://schemas.microsoft.com/office/drawing/2014/main" id="{654A7F6A-D714-194E-350B-31B831563412}"/>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2FE0506B-D44D-5CE9-11DC-DA238FD592A3}"/>
              </a:ext>
            </a:extLst>
          </p:cNvPr>
          <p:cNvPicPr>
            <a:picLocks noChangeAspect="1"/>
          </p:cNvPicPr>
          <p:nvPr/>
        </p:nvPicPr>
        <p:blipFill rotWithShape="1">
          <a:blip r:embed="rId3"/>
          <a:srcRect r="53672" b="5090"/>
          <a:stretch/>
        </p:blipFill>
        <p:spPr>
          <a:xfrm>
            <a:off x="11259541" y="0"/>
            <a:ext cx="932459" cy="6858000"/>
          </a:xfrm>
          <a:prstGeom prst="rect">
            <a:avLst/>
          </a:prstGeom>
        </p:spPr>
      </p:pic>
      <p:sp>
        <p:nvSpPr>
          <p:cNvPr id="5" name="CuadroTexto 11">
            <a:extLst>
              <a:ext uri="{FF2B5EF4-FFF2-40B4-BE49-F238E27FC236}">
                <a16:creationId xmlns:a16="http://schemas.microsoft.com/office/drawing/2014/main" id="{1117AF28-9FC2-75A1-F50E-AEF4E41BC8EF}"/>
              </a:ext>
            </a:extLst>
          </p:cNvPr>
          <p:cNvSpPr txBox="1"/>
          <p:nvPr/>
        </p:nvSpPr>
        <p:spPr>
          <a:xfrm>
            <a:off x="11268570" y="6143223"/>
            <a:ext cx="914400" cy="400110"/>
          </a:xfrm>
          <a:prstGeom prst="rect">
            <a:avLst/>
          </a:prstGeom>
          <a:noFill/>
        </p:spPr>
        <p:txBody>
          <a:bodyPr wrap="square" rtlCol="0">
            <a:spAutoFit/>
          </a:bodyPr>
          <a:lstStyle/>
          <a:p>
            <a:pPr algn="ctr"/>
            <a:r>
              <a:rPr lang="es-MX" sz="2000" b="1" dirty="0">
                <a:solidFill>
                  <a:schemeClr val="bg1"/>
                </a:solidFill>
              </a:rPr>
              <a:t>16/30</a:t>
            </a:r>
          </a:p>
        </p:txBody>
      </p:sp>
      <p:pic>
        <p:nvPicPr>
          <p:cNvPr id="7" name="Imagen 6">
            <a:extLst>
              <a:ext uri="{FF2B5EF4-FFF2-40B4-BE49-F238E27FC236}">
                <a16:creationId xmlns:a16="http://schemas.microsoft.com/office/drawing/2014/main" id="{32888307-0B42-8229-2A1F-C02F5CA447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2956" y="755610"/>
            <a:ext cx="8554846" cy="5346780"/>
          </a:xfrm>
          <a:prstGeom prst="rect">
            <a:avLst/>
          </a:prstGeom>
        </p:spPr>
      </p:pic>
      <p:sp>
        <p:nvSpPr>
          <p:cNvPr id="8" name="CuadroTexto 7">
            <a:extLst>
              <a:ext uri="{FF2B5EF4-FFF2-40B4-BE49-F238E27FC236}">
                <a16:creationId xmlns:a16="http://schemas.microsoft.com/office/drawing/2014/main" id="{2822EDE9-DBD0-4097-CE63-2F619AE34C76}"/>
              </a:ext>
            </a:extLst>
          </p:cNvPr>
          <p:cNvSpPr txBox="1"/>
          <p:nvPr/>
        </p:nvSpPr>
        <p:spPr>
          <a:xfrm>
            <a:off x="492195" y="2199990"/>
            <a:ext cx="2116246" cy="1938992"/>
          </a:xfrm>
          <a:prstGeom prst="rect">
            <a:avLst/>
          </a:prstGeom>
          <a:noFill/>
        </p:spPr>
        <p:txBody>
          <a:bodyPr wrap="square" rtlCol="0">
            <a:spAutoFit/>
          </a:bodyPr>
          <a:lstStyle/>
          <a:p>
            <a:r>
              <a:rPr lang="es-MX" sz="2400" dirty="0">
                <a:latin typeface="Arial" panose="020B0604020202020204" pitchFamily="34" charset="0"/>
                <a:cs typeface="Arial" panose="020B0604020202020204" pitchFamily="34" charset="0"/>
              </a:rPr>
              <a:t>Se le asigna un nombre, está será la etiqueta.</a:t>
            </a:r>
          </a:p>
          <a:p>
            <a:endParaRPr lang="es-MX" sz="2400" dirty="0"/>
          </a:p>
        </p:txBody>
      </p:sp>
      <p:sp>
        <p:nvSpPr>
          <p:cNvPr id="9" name="1 Título">
            <a:extLst>
              <a:ext uri="{FF2B5EF4-FFF2-40B4-BE49-F238E27FC236}">
                <a16:creationId xmlns:a16="http://schemas.microsoft.com/office/drawing/2014/main" id="{6DE47552-8173-288D-5F72-FE1E1A2F08EE}"/>
              </a:ext>
            </a:extLst>
          </p:cNvPr>
          <p:cNvSpPr txBox="1">
            <a:spLocks/>
          </p:cNvSpPr>
          <p:nvPr/>
        </p:nvSpPr>
        <p:spPr>
          <a:xfrm>
            <a:off x="1695361" y="244591"/>
            <a:ext cx="8361013" cy="531679"/>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400" cap="none" dirty="0">
                <a:solidFill>
                  <a:schemeClr val="tx1"/>
                </a:solidFill>
                <a:latin typeface="Times New Roman" panose="02020603050405020304" pitchFamily="18" charset="0"/>
                <a:cs typeface="Times New Roman" panose="02020603050405020304" pitchFamily="18" charset="0"/>
              </a:rPr>
              <a:t>Desarrollo 3/4</a:t>
            </a:r>
            <a:endParaRPr lang="es-MX" sz="4400" dirty="0">
              <a:solidFill>
                <a:srgbClr val="002060"/>
              </a:solidFill>
              <a:latin typeface="Times New Roman" panose="02020603050405020304" pitchFamily="18" charset="0"/>
              <a:cs typeface="Times New Roman" panose="02020603050405020304" pitchFamily="18" charset="0"/>
            </a:endParaRPr>
          </a:p>
        </p:txBody>
      </p:sp>
      <p:sp>
        <p:nvSpPr>
          <p:cNvPr id="6" name="CuadroTexto 5">
            <a:extLst>
              <a:ext uri="{FF2B5EF4-FFF2-40B4-BE49-F238E27FC236}">
                <a16:creationId xmlns:a16="http://schemas.microsoft.com/office/drawing/2014/main" id="{5872ED09-D35B-E5D2-732D-14D0F0257131}"/>
              </a:ext>
            </a:extLst>
          </p:cNvPr>
          <p:cNvSpPr txBox="1"/>
          <p:nvPr/>
        </p:nvSpPr>
        <p:spPr>
          <a:xfrm>
            <a:off x="2983563" y="6163599"/>
            <a:ext cx="8477717" cy="400110"/>
          </a:xfrm>
          <a:prstGeom prst="rect">
            <a:avLst/>
          </a:prstGeom>
          <a:noFill/>
        </p:spPr>
        <p:txBody>
          <a:bodyPr wrap="square" rtlCol="0">
            <a:spAutoFit/>
          </a:bodyPr>
          <a:lstStyle/>
          <a:p>
            <a:r>
              <a:rPr lang="es-MX" sz="2000" dirty="0"/>
              <a:t>Imagen 3. Muestra el cuadro de diálogo donde se nombra la clase.</a:t>
            </a:r>
          </a:p>
        </p:txBody>
      </p:sp>
    </p:spTree>
    <p:extLst>
      <p:ext uri="{BB962C8B-B14F-4D97-AF65-F5344CB8AC3E}">
        <p14:creationId xmlns:p14="http://schemas.microsoft.com/office/powerpoint/2010/main" val="1131634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488CD83-8745-511F-07E7-B30FA633FDC0}"/>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Conector recto 2">
            <a:extLst>
              <a:ext uri="{FF2B5EF4-FFF2-40B4-BE49-F238E27FC236}">
                <a16:creationId xmlns:a16="http://schemas.microsoft.com/office/drawing/2014/main" id="{654A7F6A-D714-194E-350B-31B831563412}"/>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2FE0506B-D44D-5CE9-11DC-DA238FD592A3}"/>
              </a:ext>
            </a:extLst>
          </p:cNvPr>
          <p:cNvPicPr>
            <a:picLocks noChangeAspect="1"/>
          </p:cNvPicPr>
          <p:nvPr/>
        </p:nvPicPr>
        <p:blipFill rotWithShape="1">
          <a:blip r:embed="rId2"/>
          <a:srcRect r="53672" b="5090"/>
          <a:stretch/>
        </p:blipFill>
        <p:spPr>
          <a:xfrm>
            <a:off x="11259541" y="0"/>
            <a:ext cx="932459" cy="6858000"/>
          </a:xfrm>
          <a:prstGeom prst="rect">
            <a:avLst/>
          </a:prstGeom>
        </p:spPr>
      </p:pic>
      <p:sp>
        <p:nvSpPr>
          <p:cNvPr id="5" name="CuadroTexto 11">
            <a:extLst>
              <a:ext uri="{FF2B5EF4-FFF2-40B4-BE49-F238E27FC236}">
                <a16:creationId xmlns:a16="http://schemas.microsoft.com/office/drawing/2014/main" id="{1117AF28-9FC2-75A1-F50E-AEF4E41BC8EF}"/>
              </a:ext>
            </a:extLst>
          </p:cNvPr>
          <p:cNvSpPr txBox="1"/>
          <p:nvPr/>
        </p:nvSpPr>
        <p:spPr>
          <a:xfrm>
            <a:off x="11268570" y="6143223"/>
            <a:ext cx="914400" cy="400110"/>
          </a:xfrm>
          <a:prstGeom prst="rect">
            <a:avLst/>
          </a:prstGeom>
          <a:noFill/>
        </p:spPr>
        <p:txBody>
          <a:bodyPr wrap="square" rtlCol="0">
            <a:spAutoFit/>
          </a:bodyPr>
          <a:lstStyle/>
          <a:p>
            <a:pPr algn="ctr"/>
            <a:r>
              <a:rPr lang="es-MX" sz="2000" b="1" dirty="0">
                <a:solidFill>
                  <a:schemeClr val="bg1"/>
                </a:solidFill>
              </a:rPr>
              <a:t>18/30</a:t>
            </a:r>
          </a:p>
        </p:txBody>
      </p:sp>
      <p:pic>
        <p:nvPicPr>
          <p:cNvPr id="9" name="Imagen 8" descr="Interfaz de usuario gráfica, Aplicación, Word&#10;&#10;Descripción generada automáticamente">
            <a:extLst>
              <a:ext uri="{FF2B5EF4-FFF2-40B4-BE49-F238E27FC236}">
                <a16:creationId xmlns:a16="http://schemas.microsoft.com/office/drawing/2014/main" id="{72BA6A41-7500-F75D-11C1-822B88D5DE1D}"/>
              </a:ext>
            </a:extLst>
          </p:cNvPr>
          <p:cNvPicPr>
            <a:picLocks noChangeAspect="1"/>
          </p:cNvPicPr>
          <p:nvPr/>
        </p:nvPicPr>
        <p:blipFill rotWithShape="1">
          <a:blip r:embed="rId3">
            <a:extLst>
              <a:ext uri="{28A0092B-C50C-407E-A947-70E740481C1C}">
                <a14:useLocalDpi xmlns:a14="http://schemas.microsoft.com/office/drawing/2010/main" val="0"/>
              </a:ext>
            </a:extLst>
          </a:blip>
          <a:srcRect l="8032" t="5555" r="42530" b="51190"/>
          <a:stretch/>
        </p:blipFill>
        <p:spPr>
          <a:xfrm>
            <a:off x="5174769" y="244591"/>
            <a:ext cx="5883033" cy="3217077"/>
          </a:xfrm>
          <a:prstGeom prst="rect">
            <a:avLst/>
          </a:prstGeom>
        </p:spPr>
      </p:pic>
      <p:pic>
        <p:nvPicPr>
          <p:cNvPr id="11" name="Imagen 10" descr="Interfaz de usuario gráfica, Aplicación&#10;&#10;Descripción generada automáticamente">
            <a:extLst>
              <a:ext uri="{FF2B5EF4-FFF2-40B4-BE49-F238E27FC236}">
                <a16:creationId xmlns:a16="http://schemas.microsoft.com/office/drawing/2014/main" id="{ACD89926-F4AD-CE06-2407-A7488DF8B40D}"/>
              </a:ext>
            </a:extLst>
          </p:cNvPr>
          <p:cNvPicPr>
            <a:picLocks noChangeAspect="1"/>
          </p:cNvPicPr>
          <p:nvPr/>
        </p:nvPicPr>
        <p:blipFill rotWithShape="1">
          <a:blip r:embed="rId4">
            <a:extLst>
              <a:ext uri="{28A0092B-C50C-407E-A947-70E740481C1C}">
                <a14:useLocalDpi xmlns:a14="http://schemas.microsoft.com/office/drawing/2010/main" val="0"/>
              </a:ext>
            </a:extLst>
          </a:blip>
          <a:srcRect l="11380" t="6685" r="27302" b="37873"/>
          <a:stretch/>
        </p:blipFill>
        <p:spPr>
          <a:xfrm>
            <a:off x="719228" y="2172822"/>
            <a:ext cx="6086969" cy="3439781"/>
          </a:xfrm>
          <a:prstGeom prst="rect">
            <a:avLst/>
          </a:prstGeom>
        </p:spPr>
      </p:pic>
      <p:sp>
        <p:nvSpPr>
          <p:cNvPr id="6" name="CuadroTexto 5">
            <a:extLst>
              <a:ext uri="{FF2B5EF4-FFF2-40B4-BE49-F238E27FC236}">
                <a16:creationId xmlns:a16="http://schemas.microsoft.com/office/drawing/2014/main" id="{FB27CC60-9C5A-BD64-8AC9-2FD627809F9F}"/>
              </a:ext>
            </a:extLst>
          </p:cNvPr>
          <p:cNvSpPr txBox="1"/>
          <p:nvPr/>
        </p:nvSpPr>
        <p:spPr>
          <a:xfrm>
            <a:off x="665991" y="963499"/>
            <a:ext cx="4012874" cy="1569660"/>
          </a:xfrm>
          <a:prstGeom prst="rect">
            <a:avLst/>
          </a:prstGeom>
          <a:noFill/>
        </p:spPr>
        <p:txBody>
          <a:bodyPr wrap="square" rtlCol="0">
            <a:spAutoFit/>
          </a:bodyPr>
          <a:lstStyle/>
          <a:p>
            <a:pPr marL="342900" indent="-342900">
              <a:buFont typeface="Arial" panose="020B0604020202020204" pitchFamily="34" charset="0"/>
              <a:buChar char="•"/>
            </a:pPr>
            <a:r>
              <a:rPr lang="es-MX" sz="2400" dirty="0">
                <a:latin typeface="Arial" panose="020B0604020202020204" pitchFamily="34" charset="0"/>
                <a:cs typeface="Arial" panose="020B0604020202020204" pitchFamily="34" charset="0"/>
              </a:rPr>
              <a:t>Los primeros archivos son los parámetros de las imágenes</a:t>
            </a:r>
          </a:p>
          <a:p>
            <a:endParaRPr lang="es-MX" sz="2400" dirty="0"/>
          </a:p>
        </p:txBody>
      </p:sp>
      <p:sp>
        <p:nvSpPr>
          <p:cNvPr id="8" name="CuadroTexto 7">
            <a:extLst>
              <a:ext uri="{FF2B5EF4-FFF2-40B4-BE49-F238E27FC236}">
                <a16:creationId xmlns:a16="http://schemas.microsoft.com/office/drawing/2014/main" id="{306920FF-EB9B-C80D-99CE-743AB1C7BF46}"/>
              </a:ext>
            </a:extLst>
          </p:cNvPr>
          <p:cNvSpPr txBox="1"/>
          <p:nvPr/>
        </p:nvSpPr>
        <p:spPr>
          <a:xfrm>
            <a:off x="7246148" y="4697044"/>
            <a:ext cx="3912524" cy="1569660"/>
          </a:xfrm>
          <a:prstGeom prst="rect">
            <a:avLst/>
          </a:prstGeom>
          <a:noFill/>
        </p:spPr>
        <p:txBody>
          <a:bodyPr wrap="square" rtlCol="0">
            <a:spAutoFit/>
          </a:bodyPr>
          <a:lstStyle/>
          <a:p>
            <a:pPr marL="342900" indent="-342900">
              <a:buFont typeface="Arial" panose="020B0604020202020204" pitchFamily="34" charset="0"/>
              <a:buChar char="•"/>
            </a:pPr>
            <a:r>
              <a:rPr lang="es-MX" sz="2400" dirty="0">
                <a:latin typeface="Arial" panose="020B0604020202020204" pitchFamily="34" charset="0"/>
                <a:cs typeface="Arial" panose="020B0604020202020204" pitchFamily="34" charset="0"/>
              </a:rPr>
              <a:t>El archivo con el nombre </a:t>
            </a:r>
            <a:r>
              <a:rPr lang="es-MX" sz="2400" i="1" dirty="0">
                <a:latin typeface="Arial" panose="020B0604020202020204" pitchFamily="34" charset="0"/>
                <a:cs typeface="Arial" panose="020B0604020202020204" pitchFamily="34" charset="0"/>
              </a:rPr>
              <a:t>classes</a:t>
            </a:r>
            <a:r>
              <a:rPr lang="es-MX" sz="2400" dirty="0">
                <a:latin typeface="Arial" panose="020B0604020202020204" pitchFamily="34" charset="0"/>
                <a:cs typeface="Arial" panose="020B0604020202020204" pitchFamily="34" charset="0"/>
              </a:rPr>
              <a:t> contiene los nombres de las etiquetas.</a:t>
            </a:r>
          </a:p>
        </p:txBody>
      </p:sp>
      <p:sp>
        <p:nvSpPr>
          <p:cNvPr id="7" name="1 Título">
            <a:extLst>
              <a:ext uri="{FF2B5EF4-FFF2-40B4-BE49-F238E27FC236}">
                <a16:creationId xmlns:a16="http://schemas.microsoft.com/office/drawing/2014/main" id="{0E253472-204E-1B64-298C-8E4FA410F2C9}"/>
              </a:ext>
            </a:extLst>
          </p:cNvPr>
          <p:cNvSpPr txBox="1">
            <a:spLocks/>
          </p:cNvSpPr>
          <p:nvPr/>
        </p:nvSpPr>
        <p:spPr>
          <a:xfrm>
            <a:off x="492194" y="244591"/>
            <a:ext cx="4012874" cy="531679"/>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400" cap="none" dirty="0">
                <a:solidFill>
                  <a:schemeClr val="tx1"/>
                </a:solidFill>
                <a:latin typeface="Times New Roman" panose="02020603050405020304" pitchFamily="18" charset="0"/>
                <a:cs typeface="Times New Roman" panose="02020603050405020304" pitchFamily="18" charset="0"/>
              </a:rPr>
              <a:t>Desarrollo 4/4</a:t>
            </a:r>
            <a:endParaRPr lang="es-MX" sz="4400" dirty="0">
              <a:solidFill>
                <a:srgbClr val="002060"/>
              </a:solidFill>
              <a:latin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3E5CDB5F-5986-7E6B-340F-2635663A553A}"/>
              </a:ext>
            </a:extLst>
          </p:cNvPr>
          <p:cNvSpPr txBox="1"/>
          <p:nvPr/>
        </p:nvSpPr>
        <p:spPr>
          <a:xfrm>
            <a:off x="828206" y="5756725"/>
            <a:ext cx="5883034" cy="707886"/>
          </a:xfrm>
          <a:prstGeom prst="rect">
            <a:avLst/>
          </a:prstGeom>
          <a:noFill/>
        </p:spPr>
        <p:txBody>
          <a:bodyPr wrap="square" rtlCol="0">
            <a:spAutoFit/>
          </a:bodyPr>
          <a:lstStyle/>
          <a:p>
            <a:r>
              <a:rPr lang="es-MX" sz="2000" dirty="0"/>
              <a:t>Imagen 5. Es el archivo desplegado con el contenido de los nombres de las clases. </a:t>
            </a:r>
          </a:p>
        </p:txBody>
      </p:sp>
      <p:sp>
        <p:nvSpPr>
          <p:cNvPr id="12" name="CuadroTexto 11">
            <a:extLst>
              <a:ext uri="{FF2B5EF4-FFF2-40B4-BE49-F238E27FC236}">
                <a16:creationId xmlns:a16="http://schemas.microsoft.com/office/drawing/2014/main" id="{4B79A793-23C6-414A-DDDE-A00FE898984E}"/>
              </a:ext>
            </a:extLst>
          </p:cNvPr>
          <p:cNvSpPr txBox="1"/>
          <p:nvPr/>
        </p:nvSpPr>
        <p:spPr>
          <a:xfrm>
            <a:off x="6806197" y="3429000"/>
            <a:ext cx="4311757" cy="1015663"/>
          </a:xfrm>
          <a:prstGeom prst="rect">
            <a:avLst/>
          </a:prstGeom>
          <a:noFill/>
        </p:spPr>
        <p:txBody>
          <a:bodyPr wrap="square" rtlCol="0">
            <a:spAutoFit/>
          </a:bodyPr>
          <a:lstStyle/>
          <a:p>
            <a:r>
              <a:rPr lang="es-MX" sz="2000" dirty="0"/>
              <a:t>Imagen 4. Muestra el contenido de los parámetros de una imagén para entrenamiento </a:t>
            </a:r>
          </a:p>
        </p:txBody>
      </p:sp>
    </p:spTree>
    <p:extLst>
      <p:ext uri="{BB962C8B-B14F-4D97-AF65-F5344CB8AC3E}">
        <p14:creationId xmlns:p14="http://schemas.microsoft.com/office/powerpoint/2010/main" val="1984079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1 Título">
            <a:extLst>
              <a:ext uri="{FF2B5EF4-FFF2-40B4-BE49-F238E27FC236}">
                <a16:creationId xmlns:a16="http://schemas.microsoft.com/office/drawing/2014/main" id="{29ACE76B-7D51-4C22-8F52-C74888E7F8B7}"/>
              </a:ext>
            </a:extLst>
          </p:cNvPr>
          <p:cNvSpPr txBox="1">
            <a:spLocks/>
          </p:cNvSpPr>
          <p:nvPr/>
        </p:nvSpPr>
        <p:spPr>
          <a:xfrm>
            <a:off x="1564998" y="257842"/>
            <a:ext cx="8361013" cy="531679"/>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400" cap="none" dirty="0">
                <a:solidFill>
                  <a:schemeClr val="tx1"/>
                </a:solidFill>
                <a:latin typeface="Times New Roman" panose="02020603050405020304" pitchFamily="18" charset="0"/>
                <a:cs typeface="Times New Roman" panose="02020603050405020304" pitchFamily="18" charset="0"/>
              </a:rPr>
              <a:t>Pruebas 1/6</a:t>
            </a:r>
            <a:endParaRPr lang="es-MX" sz="4400" dirty="0">
              <a:solidFill>
                <a:srgbClr val="002060"/>
              </a:solidFill>
              <a:latin typeface="Times New Roman" panose="02020603050405020304" pitchFamily="18" charset="0"/>
              <a:cs typeface="Times New Roman" panose="02020603050405020304" pitchFamily="18" charset="0"/>
            </a:endParaRPr>
          </a:p>
        </p:txBody>
      </p:sp>
      <p:pic>
        <p:nvPicPr>
          <p:cNvPr id="30" name="Imagen 29">
            <a:extLst>
              <a:ext uri="{FF2B5EF4-FFF2-40B4-BE49-F238E27FC236}">
                <a16:creationId xmlns:a16="http://schemas.microsoft.com/office/drawing/2014/main" id="{D37FF1CB-5680-C38D-89F6-B516BDEB663A}"/>
              </a:ext>
            </a:extLst>
          </p:cNvPr>
          <p:cNvPicPr>
            <a:picLocks noChangeAspect="1"/>
          </p:cNvPicPr>
          <p:nvPr/>
        </p:nvPicPr>
        <p:blipFill rotWithShape="1">
          <a:blip r:embed="rId3"/>
          <a:srcRect r="53672" b="5090"/>
          <a:stretch/>
        </p:blipFill>
        <p:spPr>
          <a:xfrm>
            <a:off x="11402292" y="0"/>
            <a:ext cx="771649" cy="6858000"/>
          </a:xfrm>
          <a:prstGeom prst="rect">
            <a:avLst/>
          </a:prstGeom>
        </p:spPr>
      </p:pic>
      <p:sp>
        <p:nvSpPr>
          <p:cNvPr id="31" name="CuadroTexto 11">
            <a:extLst>
              <a:ext uri="{FF2B5EF4-FFF2-40B4-BE49-F238E27FC236}">
                <a16:creationId xmlns:a16="http://schemas.microsoft.com/office/drawing/2014/main" id="{0A1518D2-F40B-A375-A4F2-A55DFA82556F}"/>
              </a:ext>
            </a:extLst>
          </p:cNvPr>
          <p:cNvSpPr txBox="1"/>
          <p:nvPr/>
        </p:nvSpPr>
        <p:spPr>
          <a:xfrm>
            <a:off x="11216189" y="6028190"/>
            <a:ext cx="1143853" cy="400110"/>
          </a:xfrm>
          <a:prstGeom prst="rect">
            <a:avLst/>
          </a:prstGeom>
          <a:noFill/>
        </p:spPr>
        <p:txBody>
          <a:bodyPr wrap="square" rtlCol="0">
            <a:spAutoFit/>
          </a:bodyPr>
          <a:lstStyle/>
          <a:p>
            <a:pPr algn="ctr"/>
            <a:r>
              <a:rPr lang="es-MX" sz="2000" b="1" dirty="0">
                <a:solidFill>
                  <a:schemeClr val="bg1"/>
                </a:solidFill>
              </a:rPr>
              <a:t>19/30</a:t>
            </a:r>
          </a:p>
        </p:txBody>
      </p:sp>
      <p:cxnSp>
        <p:nvCxnSpPr>
          <p:cNvPr id="63" name="Conector recto 62">
            <a:extLst>
              <a:ext uri="{FF2B5EF4-FFF2-40B4-BE49-F238E27FC236}">
                <a16:creationId xmlns:a16="http://schemas.microsoft.com/office/drawing/2014/main" id="{09CF8F3D-2E98-8EB7-0F8B-F38DD338C0AE}"/>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F5B2FBCB-DDB6-4882-C090-1080C60ADE3F}"/>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Imagen 2" descr="Imagen que contiene Icono&#10;&#10;Descripción generada automáticamente">
            <a:extLst>
              <a:ext uri="{FF2B5EF4-FFF2-40B4-BE49-F238E27FC236}">
                <a16:creationId xmlns:a16="http://schemas.microsoft.com/office/drawing/2014/main" id="{57290F3D-422F-EAEA-BF3B-C83A6869B667}"/>
              </a:ext>
            </a:extLst>
          </p:cNvPr>
          <p:cNvPicPr>
            <a:picLocks noChangeAspect="1"/>
          </p:cNvPicPr>
          <p:nvPr/>
        </p:nvPicPr>
        <p:blipFill rotWithShape="1">
          <a:blip r:embed="rId4">
            <a:extLst>
              <a:ext uri="{28A0092B-C50C-407E-A947-70E740481C1C}">
                <a14:useLocalDpi xmlns:a14="http://schemas.microsoft.com/office/drawing/2010/main" val="0"/>
              </a:ext>
            </a:extLst>
          </a:blip>
          <a:srcRect l="10539" t="6568"/>
          <a:stretch/>
        </p:blipFill>
        <p:spPr>
          <a:xfrm>
            <a:off x="678298" y="789521"/>
            <a:ext cx="7843591" cy="4952745"/>
          </a:xfrm>
          <a:prstGeom prst="rect">
            <a:avLst/>
          </a:prstGeom>
        </p:spPr>
      </p:pic>
      <p:sp>
        <p:nvSpPr>
          <p:cNvPr id="4" name="CuadroTexto 3">
            <a:extLst>
              <a:ext uri="{FF2B5EF4-FFF2-40B4-BE49-F238E27FC236}">
                <a16:creationId xmlns:a16="http://schemas.microsoft.com/office/drawing/2014/main" id="{29288E10-E95A-2FC2-5F2C-03F207420866}"/>
              </a:ext>
            </a:extLst>
          </p:cNvPr>
          <p:cNvSpPr txBox="1"/>
          <p:nvPr/>
        </p:nvSpPr>
        <p:spPr>
          <a:xfrm>
            <a:off x="8707992" y="1233377"/>
            <a:ext cx="2105246" cy="3416320"/>
          </a:xfrm>
          <a:prstGeom prst="rect">
            <a:avLst/>
          </a:prstGeom>
          <a:noFill/>
        </p:spPr>
        <p:txBody>
          <a:bodyPr wrap="square" rtlCol="0">
            <a:spAutoFit/>
          </a:bodyPr>
          <a:lstStyle/>
          <a:p>
            <a:pPr marL="285750" indent="-285750">
              <a:buFont typeface="Arial" panose="020B0604020202020204" pitchFamily="34" charset="0"/>
              <a:buChar char="•"/>
            </a:pPr>
            <a:r>
              <a:rPr lang="es-MX" sz="2400" dirty="0">
                <a:latin typeface="Arial" panose="020B0604020202020204" pitchFamily="34" charset="0"/>
                <a:cs typeface="Arial" panose="020B0604020202020204" pitchFamily="34" charset="0"/>
              </a:rPr>
              <a:t>520 imágenes</a:t>
            </a:r>
          </a:p>
          <a:p>
            <a:pPr marL="285750" indent="-285750">
              <a:buFont typeface="Arial" panose="020B0604020202020204" pitchFamily="34" charset="0"/>
              <a:buChar char="•"/>
            </a:pPr>
            <a:endParaRPr lang="es-MX"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MX" sz="2400" dirty="0">
                <a:latin typeface="Arial" panose="020B0604020202020204" pitchFamily="34" charset="0"/>
                <a:cs typeface="Arial" panose="020B0604020202020204" pitchFamily="34" charset="0"/>
              </a:rPr>
              <a:t>520 etiquetas</a:t>
            </a:r>
          </a:p>
          <a:p>
            <a:pPr marL="285750" indent="-285750">
              <a:buFont typeface="Arial" panose="020B0604020202020204" pitchFamily="34" charset="0"/>
              <a:buChar char="•"/>
            </a:pPr>
            <a:endParaRPr lang="es-MX"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MX" sz="2400" dirty="0">
                <a:latin typeface="Arial" panose="020B0604020202020204" pitchFamily="34" charset="0"/>
                <a:cs typeface="Arial" panose="020B0604020202020204" pitchFamily="34" charset="0"/>
              </a:rPr>
              <a:t>Se utilizó de manera 80/20</a:t>
            </a:r>
          </a:p>
        </p:txBody>
      </p:sp>
      <p:sp>
        <p:nvSpPr>
          <p:cNvPr id="2" name="CuadroTexto 1">
            <a:extLst>
              <a:ext uri="{FF2B5EF4-FFF2-40B4-BE49-F238E27FC236}">
                <a16:creationId xmlns:a16="http://schemas.microsoft.com/office/drawing/2014/main" id="{2DFC6ED2-BAA3-9E15-5CEF-A0D982B78B97}"/>
              </a:ext>
            </a:extLst>
          </p:cNvPr>
          <p:cNvSpPr txBox="1"/>
          <p:nvPr/>
        </p:nvSpPr>
        <p:spPr>
          <a:xfrm>
            <a:off x="693932" y="5920002"/>
            <a:ext cx="7599451" cy="400110"/>
          </a:xfrm>
          <a:prstGeom prst="rect">
            <a:avLst/>
          </a:prstGeom>
          <a:noFill/>
        </p:spPr>
        <p:txBody>
          <a:bodyPr wrap="square" rtlCol="0">
            <a:spAutoFit/>
          </a:bodyPr>
          <a:lstStyle/>
          <a:p>
            <a:r>
              <a:rPr lang="es-MX" sz="2000" dirty="0"/>
              <a:t>Imagen 6. Archivo donde se lamacenan las imágenes y las etiquetas</a:t>
            </a:r>
          </a:p>
        </p:txBody>
      </p:sp>
    </p:spTree>
    <p:extLst>
      <p:ext uri="{BB962C8B-B14F-4D97-AF65-F5344CB8AC3E}">
        <p14:creationId xmlns:p14="http://schemas.microsoft.com/office/powerpoint/2010/main" val="1926281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D37FF1CB-5680-C38D-89F6-B516BDEB663A}"/>
              </a:ext>
            </a:extLst>
          </p:cNvPr>
          <p:cNvPicPr>
            <a:picLocks noChangeAspect="1"/>
          </p:cNvPicPr>
          <p:nvPr/>
        </p:nvPicPr>
        <p:blipFill rotWithShape="1">
          <a:blip r:embed="rId3"/>
          <a:srcRect r="53672" b="5090"/>
          <a:stretch/>
        </p:blipFill>
        <p:spPr>
          <a:xfrm>
            <a:off x="11402292" y="0"/>
            <a:ext cx="771649" cy="6858000"/>
          </a:xfrm>
          <a:prstGeom prst="rect">
            <a:avLst/>
          </a:prstGeom>
        </p:spPr>
      </p:pic>
      <p:cxnSp>
        <p:nvCxnSpPr>
          <p:cNvPr id="63" name="Conector recto 62">
            <a:extLst>
              <a:ext uri="{FF2B5EF4-FFF2-40B4-BE49-F238E27FC236}">
                <a16:creationId xmlns:a16="http://schemas.microsoft.com/office/drawing/2014/main" id="{09CF8F3D-2E98-8EB7-0F8B-F38DD338C0AE}"/>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F5B2FBCB-DDB6-4882-C090-1080C60ADE3F}"/>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Imagen 2" descr="Texto&#10;&#10;Descripción generada automáticamente">
            <a:extLst>
              <a:ext uri="{FF2B5EF4-FFF2-40B4-BE49-F238E27FC236}">
                <a16:creationId xmlns:a16="http://schemas.microsoft.com/office/drawing/2014/main" id="{11612792-1ADC-3E53-1862-AEDDFA1A5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399" y="1022667"/>
            <a:ext cx="8371841" cy="4361063"/>
          </a:xfrm>
          <a:prstGeom prst="rect">
            <a:avLst/>
          </a:prstGeom>
        </p:spPr>
      </p:pic>
      <p:sp>
        <p:nvSpPr>
          <p:cNvPr id="4" name="CuadroTexto 3">
            <a:extLst>
              <a:ext uri="{FF2B5EF4-FFF2-40B4-BE49-F238E27FC236}">
                <a16:creationId xmlns:a16="http://schemas.microsoft.com/office/drawing/2014/main" id="{96A8F6E4-D585-7904-AB2C-C4729D114B27}"/>
              </a:ext>
            </a:extLst>
          </p:cNvPr>
          <p:cNvSpPr txBox="1"/>
          <p:nvPr/>
        </p:nvSpPr>
        <p:spPr>
          <a:xfrm>
            <a:off x="739101" y="1279579"/>
            <a:ext cx="2105246" cy="2677656"/>
          </a:xfrm>
          <a:prstGeom prst="rect">
            <a:avLst/>
          </a:prstGeom>
          <a:noFill/>
        </p:spPr>
        <p:txBody>
          <a:bodyPr wrap="square" rtlCol="0">
            <a:spAutoFit/>
          </a:bodyPr>
          <a:lstStyle/>
          <a:p>
            <a:pPr marL="285750" indent="-285750">
              <a:buFont typeface="Arial" panose="020B0604020202020204" pitchFamily="34" charset="0"/>
              <a:buChar char="•"/>
            </a:pPr>
            <a:r>
              <a:rPr lang="es-MX" sz="2400" dirty="0">
                <a:latin typeface="Arial" panose="020B0604020202020204" pitchFamily="34" charset="0"/>
                <a:cs typeface="Arial" panose="020B0604020202020204" pitchFamily="34" charset="0"/>
              </a:rPr>
              <a:t>Se realiza un script para separar las imágenes y en que porcentaje.</a:t>
            </a:r>
          </a:p>
        </p:txBody>
      </p:sp>
      <p:sp>
        <p:nvSpPr>
          <p:cNvPr id="2" name="1 Título">
            <a:extLst>
              <a:ext uri="{FF2B5EF4-FFF2-40B4-BE49-F238E27FC236}">
                <a16:creationId xmlns:a16="http://schemas.microsoft.com/office/drawing/2014/main" id="{31FC0C13-4956-2BD9-090A-9D1355FD6969}"/>
              </a:ext>
            </a:extLst>
          </p:cNvPr>
          <p:cNvSpPr txBox="1">
            <a:spLocks/>
          </p:cNvSpPr>
          <p:nvPr/>
        </p:nvSpPr>
        <p:spPr>
          <a:xfrm>
            <a:off x="1766737" y="272765"/>
            <a:ext cx="8361013" cy="531679"/>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400" cap="none" dirty="0">
                <a:solidFill>
                  <a:schemeClr val="tx1"/>
                </a:solidFill>
                <a:latin typeface="Times New Roman" panose="02020603050405020304" pitchFamily="18" charset="0"/>
                <a:cs typeface="Times New Roman" panose="02020603050405020304" pitchFamily="18" charset="0"/>
              </a:rPr>
              <a:t>Pruebas 2/6</a:t>
            </a:r>
            <a:endParaRPr lang="es-MX" sz="4400" dirty="0">
              <a:solidFill>
                <a:srgbClr val="002060"/>
              </a:solidFill>
              <a:latin typeface="Times New Roman" panose="02020603050405020304" pitchFamily="18" charset="0"/>
              <a:cs typeface="Times New Roman" panose="02020603050405020304" pitchFamily="18" charset="0"/>
            </a:endParaRPr>
          </a:p>
        </p:txBody>
      </p:sp>
      <p:sp>
        <p:nvSpPr>
          <p:cNvPr id="5" name="CuadroTexto 11">
            <a:extLst>
              <a:ext uri="{FF2B5EF4-FFF2-40B4-BE49-F238E27FC236}">
                <a16:creationId xmlns:a16="http://schemas.microsoft.com/office/drawing/2014/main" id="{5BCF850D-BBEC-B1AB-AFAF-798632844680}"/>
              </a:ext>
            </a:extLst>
          </p:cNvPr>
          <p:cNvSpPr txBox="1"/>
          <p:nvPr/>
        </p:nvSpPr>
        <p:spPr>
          <a:xfrm>
            <a:off x="11216189" y="6028190"/>
            <a:ext cx="1143853" cy="400110"/>
          </a:xfrm>
          <a:prstGeom prst="rect">
            <a:avLst/>
          </a:prstGeom>
          <a:noFill/>
        </p:spPr>
        <p:txBody>
          <a:bodyPr wrap="square" rtlCol="0">
            <a:spAutoFit/>
          </a:bodyPr>
          <a:lstStyle/>
          <a:p>
            <a:pPr algn="ctr"/>
            <a:r>
              <a:rPr lang="es-MX" sz="2000" b="1" dirty="0">
                <a:solidFill>
                  <a:schemeClr val="bg1"/>
                </a:solidFill>
              </a:rPr>
              <a:t>20/30</a:t>
            </a:r>
          </a:p>
        </p:txBody>
      </p:sp>
      <p:sp>
        <p:nvSpPr>
          <p:cNvPr id="6" name="CuadroTexto 5">
            <a:extLst>
              <a:ext uri="{FF2B5EF4-FFF2-40B4-BE49-F238E27FC236}">
                <a16:creationId xmlns:a16="http://schemas.microsoft.com/office/drawing/2014/main" id="{F5DFDD95-2E63-3F2F-1B18-6348762073C9}"/>
              </a:ext>
            </a:extLst>
          </p:cNvPr>
          <p:cNvSpPr txBox="1"/>
          <p:nvPr/>
        </p:nvSpPr>
        <p:spPr>
          <a:xfrm>
            <a:off x="3516429" y="5401898"/>
            <a:ext cx="7248592" cy="400110"/>
          </a:xfrm>
          <a:prstGeom prst="rect">
            <a:avLst/>
          </a:prstGeom>
          <a:noFill/>
        </p:spPr>
        <p:txBody>
          <a:bodyPr wrap="square" rtlCol="0">
            <a:spAutoFit/>
          </a:bodyPr>
          <a:lstStyle/>
          <a:p>
            <a:r>
              <a:rPr lang="es-MX" sz="2000" dirty="0"/>
              <a:t>Imagen 7. Captura de pantalla del procesador de texto para phyton</a:t>
            </a:r>
          </a:p>
        </p:txBody>
      </p:sp>
    </p:spTree>
    <p:extLst>
      <p:ext uri="{BB962C8B-B14F-4D97-AF65-F5344CB8AC3E}">
        <p14:creationId xmlns:p14="http://schemas.microsoft.com/office/powerpoint/2010/main" val="3323909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D37FF1CB-5680-C38D-89F6-B516BDEB663A}"/>
              </a:ext>
            </a:extLst>
          </p:cNvPr>
          <p:cNvPicPr>
            <a:picLocks noChangeAspect="1"/>
          </p:cNvPicPr>
          <p:nvPr/>
        </p:nvPicPr>
        <p:blipFill rotWithShape="1">
          <a:blip r:embed="rId3"/>
          <a:srcRect r="53672" b="5090"/>
          <a:stretch/>
        </p:blipFill>
        <p:spPr>
          <a:xfrm>
            <a:off x="11402292" y="0"/>
            <a:ext cx="771649" cy="6858000"/>
          </a:xfrm>
          <a:prstGeom prst="rect">
            <a:avLst/>
          </a:prstGeom>
        </p:spPr>
      </p:pic>
      <p:cxnSp>
        <p:nvCxnSpPr>
          <p:cNvPr id="63" name="Conector recto 62">
            <a:extLst>
              <a:ext uri="{FF2B5EF4-FFF2-40B4-BE49-F238E27FC236}">
                <a16:creationId xmlns:a16="http://schemas.microsoft.com/office/drawing/2014/main" id="{09CF8F3D-2E98-8EB7-0F8B-F38DD338C0AE}"/>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F5B2FBCB-DDB6-4882-C090-1080C60ADE3F}"/>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Imagen 2" descr="Texto&#10;&#10;Descripción generada automáticamente">
            <a:extLst>
              <a:ext uri="{FF2B5EF4-FFF2-40B4-BE49-F238E27FC236}">
                <a16:creationId xmlns:a16="http://schemas.microsoft.com/office/drawing/2014/main" id="{7F24B8DC-E790-92B6-9968-7A461F0A9296}"/>
              </a:ext>
            </a:extLst>
          </p:cNvPr>
          <p:cNvPicPr>
            <a:picLocks noChangeAspect="1"/>
          </p:cNvPicPr>
          <p:nvPr/>
        </p:nvPicPr>
        <p:blipFill rotWithShape="1">
          <a:blip r:embed="rId4">
            <a:extLst>
              <a:ext uri="{28A0092B-C50C-407E-A947-70E740481C1C}">
                <a14:useLocalDpi xmlns:a14="http://schemas.microsoft.com/office/drawing/2010/main" val="0"/>
              </a:ext>
            </a:extLst>
          </a:blip>
          <a:srcRect b="10808"/>
          <a:stretch/>
        </p:blipFill>
        <p:spPr>
          <a:xfrm>
            <a:off x="678298" y="1221438"/>
            <a:ext cx="7772400" cy="3838944"/>
          </a:xfrm>
          <a:prstGeom prst="rect">
            <a:avLst/>
          </a:prstGeom>
        </p:spPr>
      </p:pic>
      <p:sp>
        <p:nvSpPr>
          <p:cNvPr id="4" name="CuadroTexto 3">
            <a:extLst>
              <a:ext uri="{FF2B5EF4-FFF2-40B4-BE49-F238E27FC236}">
                <a16:creationId xmlns:a16="http://schemas.microsoft.com/office/drawing/2014/main" id="{EB4CD843-7163-8DB6-87A6-6650FCDAA5B2}"/>
              </a:ext>
            </a:extLst>
          </p:cNvPr>
          <p:cNvSpPr txBox="1"/>
          <p:nvPr/>
        </p:nvSpPr>
        <p:spPr>
          <a:xfrm>
            <a:off x="8581084" y="1221438"/>
            <a:ext cx="2704857" cy="4524315"/>
          </a:xfrm>
          <a:prstGeom prst="rect">
            <a:avLst/>
          </a:prstGeom>
          <a:noFill/>
        </p:spPr>
        <p:txBody>
          <a:bodyPr wrap="square" rtlCol="0">
            <a:spAutoFit/>
          </a:bodyPr>
          <a:lstStyle/>
          <a:p>
            <a:pPr marL="285750" indent="-285750">
              <a:buFont typeface="Arial" panose="020B0604020202020204" pitchFamily="34" charset="0"/>
              <a:buChar char="•"/>
            </a:pPr>
            <a:r>
              <a:rPr lang="es-MX" sz="2400" dirty="0">
                <a:latin typeface="Arial" panose="020B0604020202020204" pitchFamily="34" charset="0"/>
                <a:cs typeface="Arial" panose="020B0604020202020204" pitchFamily="34" charset="0"/>
              </a:rPr>
              <a:t>Se ejecuta desde la terminal el script que dividirá las imágenes y etiquetas.</a:t>
            </a:r>
          </a:p>
          <a:p>
            <a:pPr marL="285750" indent="-285750">
              <a:buFont typeface="Arial" panose="020B0604020202020204" pitchFamily="34" charset="0"/>
              <a:buChar char="•"/>
            </a:pPr>
            <a:endParaRPr lang="es-MX"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MX" sz="2400" dirty="0">
                <a:latin typeface="Arial" panose="020B0604020202020204" pitchFamily="34" charset="0"/>
                <a:cs typeface="Arial" panose="020B0604020202020204" pitchFamily="34" charset="0"/>
              </a:rPr>
              <a:t>80% para el entrenamiento</a:t>
            </a:r>
          </a:p>
          <a:p>
            <a:pPr marL="285750" indent="-285750">
              <a:buFont typeface="Arial" panose="020B0604020202020204" pitchFamily="34" charset="0"/>
              <a:buChar char="•"/>
            </a:pPr>
            <a:endParaRPr lang="es-MX"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MX" sz="2400" dirty="0">
                <a:latin typeface="Arial" panose="020B0604020202020204" pitchFamily="34" charset="0"/>
                <a:cs typeface="Arial" panose="020B0604020202020204" pitchFamily="34" charset="0"/>
              </a:rPr>
              <a:t>20% para la validación</a:t>
            </a:r>
          </a:p>
        </p:txBody>
      </p:sp>
      <p:sp>
        <p:nvSpPr>
          <p:cNvPr id="5" name="Elipse 4">
            <a:extLst>
              <a:ext uri="{FF2B5EF4-FFF2-40B4-BE49-F238E27FC236}">
                <a16:creationId xmlns:a16="http://schemas.microsoft.com/office/drawing/2014/main" id="{50106394-0F31-2B0C-E3C0-4F786AB21A41}"/>
              </a:ext>
            </a:extLst>
          </p:cNvPr>
          <p:cNvSpPr/>
          <p:nvPr/>
        </p:nvSpPr>
        <p:spPr>
          <a:xfrm>
            <a:off x="5042822" y="2526477"/>
            <a:ext cx="2339163" cy="93566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1 Título">
            <a:extLst>
              <a:ext uri="{FF2B5EF4-FFF2-40B4-BE49-F238E27FC236}">
                <a16:creationId xmlns:a16="http://schemas.microsoft.com/office/drawing/2014/main" id="{C42EDAF2-B372-F85B-A972-F32E9AA359EC}"/>
              </a:ext>
            </a:extLst>
          </p:cNvPr>
          <p:cNvSpPr txBox="1">
            <a:spLocks/>
          </p:cNvSpPr>
          <p:nvPr/>
        </p:nvSpPr>
        <p:spPr>
          <a:xfrm>
            <a:off x="1267409" y="689759"/>
            <a:ext cx="8361013" cy="531679"/>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400" cap="none" dirty="0">
                <a:solidFill>
                  <a:schemeClr val="tx1"/>
                </a:solidFill>
                <a:latin typeface="Times New Roman" panose="02020603050405020304" pitchFamily="18" charset="0"/>
                <a:cs typeface="Times New Roman" panose="02020603050405020304" pitchFamily="18" charset="0"/>
              </a:rPr>
              <a:t>Pruebas 3/6</a:t>
            </a:r>
            <a:endParaRPr lang="es-MX" sz="4400" dirty="0">
              <a:solidFill>
                <a:srgbClr val="002060"/>
              </a:solidFill>
              <a:latin typeface="Times New Roman" panose="02020603050405020304" pitchFamily="18" charset="0"/>
              <a:cs typeface="Times New Roman" panose="02020603050405020304" pitchFamily="18" charset="0"/>
            </a:endParaRPr>
          </a:p>
        </p:txBody>
      </p:sp>
      <p:sp>
        <p:nvSpPr>
          <p:cNvPr id="6" name="CuadroTexto 11">
            <a:extLst>
              <a:ext uri="{FF2B5EF4-FFF2-40B4-BE49-F238E27FC236}">
                <a16:creationId xmlns:a16="http://schemas.microsoft.com/office/drawing/2014/main" id="{C02ABD62-0012-8370-9C04-92432D3F6928}"/>
              </a:ext>
            </a:extLst>
          </p:cNvPr>
          <p:cNvSpPr txBox="1"/>
          <p:nvPr/>
        </p:nvSpPr>
        <p:spPr>
          <a:xfrm>
            <a:off x="11216189" y="6028190"/>
            <a:ext cx="1143853" cy="400110"/>
          </a:xfrm>
          <a:prstGeom prst="rect">
            <a:avLst/>
          </a:prstGeom>
          <a:noFill/>
        </p:spPr>
        <p:txBody>
          <a:bodyPr wrap="square" rtlCol="0">
            <a:spAutoFit/>
          </a:bodyPr>
          <a:lstStyle/>
          <a:p>
            <a:pPr algn="ctr"/>
            <a:r>
              <a:rPr lang="es-MX" sz="2000" b="1" dirty="0">
                <a:solidFill>
                  <a:schemeClr val="bg1"/>
                </a:solidFill>
              </a:rPr>
              <a:t>21/30</a:t>
            </a:r>
          </a:p>
        </p:txBody>
      </p:sp>
      <p:sp>
        <p:nvSpPr>
          <p:cNvPr id="7" name="CuadroTexto 6">
            <a:extLst>
              <a:ext uri="{FF2B5EF4-FFF2-40B4-BE49-F238E27FC236}">
                <a16:creationId xmlns:a16="http://schemas.microsoft.com/office/drawing/2014/main" id="{0B691A2A-A20D-F834-07CF-05D2B3D4FF03}"/>
              </a:ext>
            </a:extLst>
          </p:cNvPr>
          <p:cNvSpPr txBox="1"/>
          <p:nvPr/>
        </p:nvSpPr>
        <p:spPr>
          <a:xfrm>
            <a:off x="1260282" y="5191951"/>
            <a:ext cx="7248592" cy="400110"/>
          </a:xfrm>
          <a:prstGeom prst="rect">
            <a:avLst/>
          </a:prstGeom>
          <a:noFill/>
        </p:spPr>
        <p:txBody>
          <a:bodyPr wrap="square" rtlCol="0">
            <a:spAutoFit/>
          </a:bodyPr>
          <a:lstStyle/>
          <a:p>
            <a:r>
              <a:rPr lang="es-MX" sz="2000" dirty="0"/>
              <a:t>Imagen 8. Captura de pantalla de la terminal del sistema</a:t>
            </a:r>
          </a:p>
        </p:txBody>
      </p:sp>
    </p:spTree>
    <p:extLst>
      <p:ext uri="{BB962C8B-B14F-4D97-AF65-F5344CB8AC3E}">
        <p14:creationId xmlns:p14="http://schemas.microsoft.com/office/powerpoint/2010/main" val="2200479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1F6EFC1-38FD-8540-27A2-BFB663553666}"/>
              </a:ext>
            </a:extLst>
          </p:cNvPr>
          <p:cNvSpPr>
            <a:spLocks noGrp="1"/>
          </p:cNvSpPr>
          <p:nvPr>
            <p:ph idx="1"/>
          </p:nvPr>
        </p:nvSpPr>
        <p:spPr>
          <a:xfrm>
            <a:off x="517199" y="1227906"/>
            <a:ext cx="10515600" cy="4638183"/>
          </a:xfrm>
        </p:spPr>
        <p:txBody>
          <a:bodyPr>
            <a:normAutofit fontScale="85000" lnSpcReduction="10000"/>
          </a:bodyPr>
          <a:lstStyle/>
          <a:p>
            <a:pPr marL="6350" indent="-9525" algn="just">
              <a:lnSpc>
                <a:spcPct val="117000"/>
              </a:lnSpc>
              <a:spcAft>
                <a:spcPts val="3055"/>
              </a:spcAft>
              <a:buNone/>
            </a:pPr>
            <a:r>
              <a:rPr lang="es-MX" sz="2400" dirty="0">
                <a:latin typeface="Arial" panose="020B0604020202020204" pitchFamily="34" charset="0"/>
              </a:rPr>
              <a:t>Las afecciones cutáneas derivadas de la exposición solar representan un desafío significativo, afectando a individuos de diversos tonos de piel. Existe una percepción errónea, compartida tanto por pacientes como por profesionales de la salud, de que las personas con piel oscura están exentas de estos riesgos, lo que puede conducir a demoras perjudiciales en la identificación temprana de problemas de la piel.[1]</a:t>
            </a:r>
          </a:p>
          <a:p>
            <a:pPr marL="6350" indent="-9525" algn="just">
              <a:lnSpc>
                <a:spcPct val="127000"/>
              </a:lnSpc>
              <a:spcAft>
                <a:spcPts val="3055"/>
              </a:spcAft>
              <a:buNone/>
            </a:pPr>
            <a:r>
              <a:rPr lang="es-MX" sz="2400" dirty="0">
                <a:latin typeface="Arial" panose="020B0604020202020204" pitchFamily="34" charset="0"/>
              </a:rPr>
              <a:t>Se observa una carencia de herramientas preventivas específicas y adaptadas para el cuidado de la piel en comunidades con tonos más oscuros. Aunque el riesgo de padecer afecciones cutáneas es más alto en personas de tez clara, la creencia equivocada en la inmunidad de aquellos con piel oscura contribuye a diagnósticos tardíos y, como consecuencia, a un pronóstico menos favorable.</a:t>
            </a:r>
          </a:p>
          <a:p>
            <a:pPr marL="6350" indent="-9525" algn="just">
              <a:lnSpc>
                <a:spcPct val="117000"/>
              </a:lnSpc>
              <a:spcAft>
                <a:spcPts val="3055"/>
              </a:spcAft>
              <a:buNone/>
            </a:pPr>
            <a:endParaRPr lang="es-MX" sz="2400" dirty="0">
              <a:latin typeface="Arial" panose="020B0604020202020204" pitchFamily="34" charset="0"/>
            </a:endParaRPr>
          </a:p>
        </p:txBody>
      </p:sp>
      <p:sp>
        <p:nvSpPr>
          <p:cNvPr id="4" name="1 Título">
            <a:extLst>
              <a:ext uri="{FF2B5EF4-FFF2-40B4-BE49-F238E27FC236}">
                <a16:creationId xmlns:a16="http://schemas.microsoft.com/office/drawing/2014/main" id="{21CC0EAD-6449-8A3A-B135-9FE273BBC9E6}"/>
              </a:ext>
            </a:extLst>
          </p:cNvPr>
          <p:cNvSpPr txBox="1">
            <a:spLocks/>
          </p:cNvSpPr>
          <p:nvPr/>
        </p:nvSpPr>
        <p:spPr>
          <a:xfrm>
            <a:off x="2094888" y="480993"/>
            <a:ext cx="7360222" cy="573690"/>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400" cap="none" dirty="0">
                <a:solidFill>
                  <a:schemeClr val="tx1"/>
                </a:solidFill>
                <a:latin typeface="Times New Roman" panose="02020603050405020304" pitchFamily="18" charset="0"/>
                <a:cs typeface="Times New Roman" panose="02020603050405020304" pitchFamily="18" charset="0"/>
              </a:rPr>
              <a:t>Planteamiento del problema</a:t>
            </a:r>
            <a:endParaRPr lang="es-MX" sz="4400" dirty="0">
              <a:solidFill>
                <a:srgbClr val="002060"/>
              </a:solidFill>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C9E28FBF-CE5E-63A0-7793-170A859BF464}"/>
              </a:ext>
            </a:extLst>
          </p:cNvPr>
          <p:cNvPicPr>
            <a:picLocks noChangeAspect="1"/>
          </p:cNvPicPr>
          <p:nvPr/>
        </p:nvPicPr>
        <p:blipFill rotWithShape="1">
          <a:blip r:embed="rId3"/>
          <a:srcRect r="53672" b="5090"/>
          <a:stretch/>
        </p:blipFill>
        <p:spPr>
          <a:xfrm>
            <a:off x="11259541" y="0"/>
            <a:ext cx="932459" cy="6858000"/>
          </a:xfrm>
          <a:prstGeom prst="rect">
            <a:avLst/>
          </a:prstGeom>
        </p:spPr>
      </p:pic>
      <p:sp>
        <p:nvSpPr>
          <p:cNvPr id="6" name="CuadroTexto 11">
            <a:extLst>
              <a:ext uri="{FF2B5EF4-FFF2-40B4-BE49-F238E27FC236}">
                <a16:creationId xmlns:a16="http://schemas.microsoft.com/office/drawing/2014/main" id="{7FC2BD8B-1DC9-1295-B6EF-CC9D85383A79}"/>
              </a:ext>
            </a:extLst>
          </p:cNvPr>
          <p:cNvSpPr txBox="1"/>
          <p:nvPr/>
        </p:nvSpPr>
        <p:spPr>
          <a:xfrm>
            <a:off x="11268570" y="6198781"/>
            <a:ext cx="923430" cy="461665"/>
          </a:xfrm>
          <a:prstGeom prst="rect">
            <a:avLst/>
          </a:prstGeom>
          <a:noFill/>
        </p:spPr>
        <p:txBody>
          <a:bodyPr wrap="square" rtlCol="0">
            <a:spAutoFit/>
          </a:bodyPr>
          <a:lstStyle/>
          <a:p>
            <a:pPr algn="ctr"/>
            <a:r>
              <a:rPr lang="es-MX" sz="2400" b="1" dirty="0">
                <a:solidFill>
                  <a:schemeClr val="bg1"/>
                </a:solidFill>
              </a:rPr>
              <a:t>2/30</a:t>
            </a:r>
          </a:p>
        </p:txBody>
      </p:sp>
      <p:cxnSp>
        <p:nvCxnSpPr>
          <p:cNvPr id="7" name="Conector recto 6">
            <a:extLst>
              <a:ext uri="{FF2B5EF4-FFF2-40B4-BE49-F238E27FC236}">
                <a16:creationId xmlns:a16="http://schemas.microsoft.com/office/drawing/2014/main" id="{A1B0D867-16D9-0C85-1224-99AD2C65F264}"/>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DF0A1AB5-95B5-6A99-D106-BB195E641897}"/>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488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D37FF1CB-5680-C38D-89F6-B516BDEB663A}"/>
              </a:ext>
            </a:extLst>
          </p:cNvPr>
          <p:cNvPicPr>
            <a:picLocks noChangeAspect="1"/>
          </p:cNvPicPr>
          <p:nvPr/>
        </p:nvPicPr>
        <p:blipFill rotWithShape="1">
          <a:blip r:embed="rId3"/>
          <a:srcRect r="53672" b="5090"/>
          <a:stretch/>
        </p:blipFill>
        <p:spPr>
          <a:xfrm>
            <a:off x="11365758" y="-232481"/>
            <a:ext cx="771649" cy="6858000"/>
          </a:xfrm>
          <a:prstGeom prst="rect">
            <a:avLst/>
          </a:prstGeom>
        </p:spPr>
      </p:pic>
      <p:cxnSp>
        <p:nvCxnSpPr>
          <p:cNvPr id="63" name="Conector recto 62">
            <a:extLst>
              <a:ext uri="{FF2B5EF4-FFF2-40B4-BE49-F238E27FC236}">
                <a16:creationId xmlns:a16="http://schemas.microsoft.com/office/drawing/2014/main" id="{09CF8F3D-2E98-8EB7-0F8B-F38DD338C0AE}"/>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F5B2FBCB-DDB6-4882-C090-1080C60ADE3F}"/>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Imagen 4" descr="Captura de pantalla con letras y números&#10;&#10;Descripción generada automáticamente con confianza media">
            <a:extLst>
              <a:ext uri="{FF2B5EF4-FFF2-40B4-BE49-F238E27FC236}">
                <a16:creationId xmlns:a16="http://schemas.microsoft.com/office/drawing/2014/main" id="{E471CBAB-F28C-43A0-F824-34089E8417B7}"/>
              </a:ext>
            </a:extLst>
          </p:cNvPr>
          <p:cNvPicPr>
            <a:picLocks noChangeAspect="1"/>
          </p:cNvPicPr>
          <p:nvPr/>
        </p:nvPicPr>
        <p:blipFill rotWithShape="1">
          <a:blip r:embed="rId4">
            <a:extLst>
              <a:ext uri="{28A0092B-C50C-407E-A947-70E740481C1C}">
                <a14:useLocalDpi xmlns:a14="http://schemas.microsoft.com/office/drawing/2010/main" val="0"/>
              </a:ext>
            </a:extLst>
          </a:blip>
          <a:srcRect l="33069" t="-1" b="52684"/>
          <a:stretch/>
        </p:blipFill>
        <p:spPr>
          <a:xfrm>
            <a:off x="880042" y="675012"/>
            <a:ext cx="6198207" cy="2310257"/>
          </a:xfrm>
          <a:prstGeom prst="rect">
            <a:avLst/>
          </a:prstGeom>
        </p:spPr>
      </p:pic>
      <p:sp>
        <p:nvSpPr>
          <p:cNvPr id="6" name="Elipse 5">
            <a:extLst>
              <a:ext uri="{FF2B5EF4-FFF2-40B4-BE49-F238E27FC236}">
                <a16:creationId xmlns:a16="http://schemas.microsoft.com/office/drawing/2014/main" id="{E915A7FD-B2E6-CD23-D117-362DFF085586}"/>
              </a:ext>
            </a:extLst>
          </p:cNvPr>
          <p:cNvSpPr/>
          <p:nvPr/>
        </p:nvSpPr>
        <p:spPr>
          <a:xfrm>
            <a:off x="1617568" y="1005063"/>
            <a:ext cx="2573080" cy="151649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8727783A-E8E7-ED5C-4249-A6DE32960274}"/>
              </a:ext>
            </a:extLst>
          </p:cNvPr>
          <p:cNvSpPr txBox="1"/>
          <p:nvPr/>
        </p:nvSpPr>
        <p:spPr>
          <a:xfrm>
            <a:off x="7869575" y="1257527"/>
            <a:ext cx="2704857" cy="1938992"/>
          </a:xfrm>
          <a:prstGeom prst="rect">
            <a:avLst/>
          </a:prstGeom>
          <a:noFill/>
        </p:spPr>
        <p:txBody>
          <a:bodyPr wrap="square" rtlCol="0">
            <a:spAutoFit/>
          </a:bodyPr>
          <a:lstStyle/>
          <a:p>
            <a:pPr marL="285750" indent="-285750">
              <a:buFont typeface="Arial" panose="020B0604020202020204" pitchFamily="34" charset="0"/>
              <a:buChar char="•"/>
            </a:pPr>
            <a:r>
              <a:rPr lang="es-MX" sz="2400" dirty="0">
                <a:latin typeface="Arial" panose="020B0604020202020204" pitchFamily="34" charset="0"/>
                <a:cs typeface="Arial" panose="020B0604020202020204" pitchFamily="34" charset="0"/>
              </a:rPr>
              <a:t>Crea dos carpetas, una de validación y otra de entrenamiento</a:t>
            </a:r>
          </a:p>
        </p:txBody>
      </p:sp>
      <p:pic>
        <p:nvPicPr>
          <p:cNvPr id="11" name="Imagen 10" descr="Interfaz de usuario gráfica, Texto, Aplicación&#10;&#10;Descripción generada automáticamente">
            <a:extLst>
              <a:ext uri="{FF2B5EF4-FFF2-40B4-BE49-F238E27FC236}">
                <a16:creationId xmlns:a16="http://schemas.microsoft.com/office/drawing/2014/main" id="{E9635BEB-78EB-8DDF-454D-70EA32938A6E}"/>
              </a:ext>
            </a:extLst>
          </p:cNvPr>
          <p:cNvPicPr>
            <a:picLocks noChangeAspect="1"/>
          </p:cNvPicPr>
          <p:nvPr/>
        </p:nvPicPr>
        <p:blipFill rotWithShape="1">
          <a:blip r:embed="rId5">
            <a:extLst>
              <a:ext uri="{28A0092B-C50C-407E-A947-70E740481C1C}">
                <a14:useLocalDpi xmlns:a14="http://schemas.microsoft.com/office/drawing/2010/main" val="0"/>
              </a:ext>
            </a:extLst>
          </a:blip>
          <a:srcRect r="59654" b="75851"/>
          <a:stretch/>
        </p:blipFill>
        <p:spPr>
          <a:xfrm>
            <a:off x="939168" y="3212324"/>
            <a:ext cx="7588550" cy="2394805"/>
          </a:xfrm>
          <a:prstGeom prst="rect">
            <a:avLst/>
          </a:prstGeom>
        </p:spPr>
      </p:pic>
      <p:sp>
        <p:nvSpPr>
          <p:cNvPr id="12" name="CuadroTexto 11">
            <a:extLst>
              <a:ext uri="{FF2B5EF4-FFF2-40B4-BE49-F238E27FC236}">
                <a16:creationId xmlns:a16="http://schemas.microsoft.com/office/drawing/2014/main" id="{CAF7CA1B-B34F-9A18-23CD-CE9F4C86ACC5}"/>
              </a:ext>
            </a:extLst>
          </p:cNvPr>
          <p:cNvSpPr txBox="1"/>
          <p:nvPr/>
        </p:nvSpPr>
        <p:spPr>
          <a:xfrm>
            <a:off x="8660901" y="4139430"/>
            <a:ext cx="2704857" cy="1569660"/>
          </a:xfrm>
          <a:prstGeom prst="rect">
            <a:avLst/>
          </a:prstGeom>
          <a:noFill/>
        </p:spPr>
        <p:txBody>
          <a:bodyPr wrap="square" rtlCol="0">
            <a:spAutoFit/>
          </a:bodyPr>
          <a:lstStyle/>
          <a:p>
            <a:pPr marL="285750" indent="-285750">
              <a:buFont typeface="Arial" panose="020B0604020202020204" pitchFamily="34" charset="0"/>
              <a:buChar char="•"/>
            </a:pPr>
            <a:r>
              <a:rPr lang="es-MX" sz="2400" dirty="0">
                <a:latin typeface="Arial" panose="020B0604020202020204" pitchFamily="34" charset="0"/>
                <a:cs typeface="Arial" panose="020B0604020202020204" pitchFamily="34" charset="0"/>
              </a:rPr>
              <a:t>Cada carpeta, contiene imágenes con sus etiquetas</a:t>
            </a:r>
          </a:p>
        </p:txBody>
      </p:sp>
      <p:sp>
        <p:nvSpPr>
          <p:cNvPr id="2" name="1 Título">
            <a:extLst>
              <a:ext uri="{FF2B5EF4-FFF2-40B4-BE49-F238E27FC236}">
                <a16:creationId xmlns:a16="http://schemas.microsoft.com/office/drawing/2014/main" id="{D46B6856-F394-44FF-A951-DAFB77F07ACF}"/>
              </a:ext>
            </a:extLst>
          </p:cNvPr>
          <p:cNvSpPr txBox="1">
            <a:spLocks/>
          </p:cNvSpPr>
          <p:nvPr/>
        </p:nvSpPr>
        <p:spPr>
          <a:xfrm>
            <a:off x="1449258" y="206736"/>
            <a:ext cx="8361013" cy="531679"/>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400" cap="none" dirty="0">
                <a:solidFill>
                  <a:schemeClr val="tx1"/>
                </a:solidFill>
                <a:latin typeface="Times New Roman" panose="02020603050405020304" pitchFamily="18" charset="0"/>
                <a:cs typeface="Times New Roman" panose="02020603050405020304" pitchFamily="18" charset="0"/>
              </a:rPr>
              <a:t>Pruebas 4/6</a:t>
            </a:r>
            <a:endParaRPr lang="es-MX" sz="4400" dirty="0">
              <a:solidFill>
                <a:srgbClr val="002060"/>
              </a:solidFill>
              <a:latin typeface="Times New Roman" panose="02020603050405020304" pitchFamily="18" charset="0"/>
              <a:cs typeface="Times New Roman" panose="02020603050405020304" pitchFamily="18" charset="0"/>
            </a:endParaRPr>
          </a:p>
        </p:txBody>
      </p:sp>
      <p:sp>
        <p:nvSpPr>
          <p:cNvPr id="3" name="CuadroTexto 11">
            <a:extLst>
              <a:ext uri="{FF2B5EF4-FFF2-40B4-BE49-F238E27FC236}">
                <a16:creationId xmlns:a16="http://schemas.microsoft.com/office/drawing/2014/main" id="{56FC1944-4557-E8F0-ECE6-7D7CEA6D5879}"/>
              </a:ext>
            </a:extLst>
          </p:cNvPr>
          <p:cNvSpPr txBox="1"/>
          <p:nvPr/>
        </p:nvSpPr>
        <p:spPr>
          <a:xfrm>
            <a:off x="11216189" y="6028190"/>
            <a:ext cx="1143853" cy="400110"/>
          </a:xfrm>
          <a:prstGeom prst="rect">
            <a:avLst/>
          </a:prstGeom>
          <a:noFill/>
        </p:spPr>
        <p:txBody>
          <a:bodyPr wrap="square" rtlCol="0">
            <a:spAutoFit/>
          </a:bodyPr>
          <a:lstStyle/>
          <a:p>
            <a:pPr algn="ctr"/>
            <a:r>
              <a:rPr lang="es-MX" sz="2000" b="1" dirty="0">
                <a:solidFill>
                  <a:schemeClr val="bg1"/>
                </a:solidFill>
              </a:rPr>
              <a:t>22/30</a:t>
            </a:r>
          </a:p>
        </p:txBody>
      </p:sp>
      <p:sp>
        <p:nvSpPr>
          <p:cNvPr id="4" name="CuadroTexto 3">
            <a:extLst>
              <a:ext uri="{FF2B5EF4-FFF2-40B4-BE49-F238E27FC236}">
                <a16:creationId xmlns:a16="http://schemas.microsoft.com/office/drawing/2014/main" id="{01BFE0B4-EAB8-AC3C-D2F8-202867FE1E99}"/>
              </a:ext>
            </a:extLst>
          </p:cNvPr>
          <p:cNvSpPr txBox="1"/>
          <p:nvPr/>
        </p:nvSpPr>
        <p:spPr>
          <a:xfrm>
            <a:off x="914359" y="2537361"/>
            <a:ext cx="7248592" cy="400110"/>
          </a:xfrm>
          <a:prstGeom prst="rect">
            <a:avLst/>
          </a:prstGeom>
          <a:noFill/>
        </p:spPr>
        <p:txBody>
          <a:bodyPr wrap="square" rtlCol="0">
            <a:spAutoFit/>
          </a:bodyPr>
          <a:lstStyle/>
          <a:p>
            <a:r>
              <a:rPr lang="es-MX" sz="2000" dirty="0"/>
              <a:t>Imagen 9. Captura de pantalla de los archivos generados.</a:t>
            </a:r>
          </a:p>
        </p:txBody>
      </p:sp>
      <p:sp>
        <p:nvSpPr>
          <p:cNvPr id="8" name="CuadroTexto 7">
            <a:extLst>
              <a:ext uri="{FF2B5EF4-FFF2-40B4-BE49-F238E27FC236}">
                <a16:creationId xmlns:a16="http://schemas.microsoft.com/office/drawing/2014/main" id="{AAC11B01-AABB-9E95-3C86-971A7F377868}"/>
              </a:ext>
            </a:extLst>
          </p:cNvPr>
          <p:cNvSpPr txBox="1"/>
          <p:nvPr/>
        </p:nvSpPr>
        <p:spPr>
          <a:xfrm>
            <a:off x="1143796" y="5681927"/>
            <a:ext cx="7248592" cy="707886"/>
          </a:xfrm>
          <a:prstGeom prst="rect">
            <a:avLst/>
          </a:prstGeom>
          <a:noFill/>
        </p:spPr>
        <p:txBody>
          <a:bodyPr wrap="square" rtlCol="0">
            <a:spAutoFit/>
          </a:bodyPr>
          <a:lstStyle/>
          <a:p>
            <a:r>
              <a:rPr lang="es-MX" sz="2000" dirty="0"/>
              <a:t>Imagen 10. Captura de pantalla del contenido de las carpetas mostradas en la imagen anterior.</a:t>
            </a:r>
          </a:p>
        </p:txBody>
      </p:sp>
    </p:spTree>
    <p:extLst>
      <p:ext uri="{BB962C8B-B14F-4D97-AF65-F5344CB8AC3E}">
        <p14:creationId xmlns:p14="http://schemas.microsoft.com/office/powerpoint/2010/main" val="2537779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D37FF1CB-5680-C38D-89F6-B516BDEB663A}"/>
              </a:ext>
            </a:extLst>
          </p:cNvPr>
          <p:cNvPicPr>
            <a:picLocks noChangeAspect="1"/>
          </p:cNvPicPr>
          <p:nvPr/>
        </p:nvPicPr>
        <p:blipFill rotWithShape="1">
          <a:blip r:embed="rId3"/>
          <a:srcRect r="53672" b="5090"/>
          <a:stretch/>
        </p:blipFill>
        <p:spPr>
          <a:xfrm>
            <a:off x="11402292" y="0"/>
            <a:ext cx="771649" cy="6858000"/>
          </a:xfrm>
          <a:prstGeom prst="rect">
            <a:avLst/>
          </a:prstGeom>
        </p:spPr>
      </p:pic>
      <p:cxnSp>
        <p:nvCxnSpPr>
          <p:cNvPr id="63" name="Conector recto 62">
            <a:extLst>
              <a:ext uri="{FF2B5EF4-FFF2-40B4-BE49-F238E27FC236}">
                <a16:creationId xmlns:a16="http://schemas.microsoft.com/office/drawing/2014/main" id="{09CF8F3D-2E98-8EB7-0F8B-F38DD338C0AE}"/>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F5B2FBCB-DDB6-4882-C090-1080C60ADE3F}"/>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Imagen 2" descr="Texto&#10;&#10;Descripción generada automáticamente">
            <a:extLst>
              <a:ext uri="{FF2B5EF4-FFF2-40B4-BE49-F238E27FC236}">
                <a16:creationId xmlns:a16="http://schemas.microsoft.com/office/drawing/2014/main" id="{E1C6DBD2-7A4D-E039-6E51-13DFDA2F1D7A}"/>
              </a:ext>
            </a:extLst>
          </p:cNvPr>
          <p:cNvPicPr>
            <a:picLocks noChangeAspect="1"/>
          </p:cNvPicPr>
          <p:nvPr/>
        </p:nvPicPr>
        <p:blipFill rotWithShape="1">
          <a:blip r:embed="rId4">
            <a:extLst>
              <a:ext uri="{28A0092B-C50C-407E-A947-70E740481C1C}">
                <a14:useLocalDpi xmlns:a14="http://schemas.microsoft.com/office/drawing/2010/main" val="0"/>
              </a:ext>
            </a:extLst>
          </a:blip>
          <a:srcRect r="5128" b="45374"/>
          <a:stretch/>
        </p:blipFill>
        <p:spPr>
          <a:xfrm>
            <a:off x="752795" y="894653"/>
            <a:ext cx="7373823" cy="2485519"/>
          </a:xfrm>
          <a:prstGeom prst="rect">
            <a:avLst/>
          </a:prstGeom>
        </p:spPr>
      </p:pic>
      <p:pic>
        <p:nvPicPr>
          <p:cNvPr id="4" name="Imagen 3" descr="Captura de pantalla con letras y números&#10;&#10;Descripción generada automáticamente con confianza media">
            <a:extLst>
              <a:ext uri="{FF2B5EF4-FFF2-40B4-BE49-F238E27FC236}">
                <a16:creationId xmlns:a16="http://schemas.microsoft.com/office/drawing/2014/main" id="{EE89AE36-6BCD-0473-D2AC-0A1FE185CE34}"/>
              </a:ext>
            </a:extLst>
          </p:cNvPr>
          <p:cNvPicPr>
            <a:picLocks noChangeAspect="1"/>
          </p:cNvPicPr>
          <p:nvPr/>
        </p:nvPicPr>
        <p:blipFill rotWithShape="1">
          <a:blip r:embed="rId5">
            <a:extLst>
              <a:ext uri="{28A0092B-C50C-407E-A947-70E740481C1C}">
                <a14:useLocalDpi xmlns:a14="http://schemas.microsoft.com/office/drawing/2010/main" val="0"/>
              </a:ext>
            </a:extLst>
          </a:blip>
          <a:srcRect l="66377" t="5638" r="3017" b="63902"/>
          <a:stretch/>
        </p:blipFill>
        <p:spPr>
          <a:xfrm>
            <a:off x="7823254" y="3685828"/>
            <a:ext cx="3316167" cy="2051613"/>
          </a:xfrm>
          <a:prstGeom prst="rect">
            <a:avLst/>
          </a:prstGeom>
        </p:spPr>
      </p:pic>
      <p:sp>
        <p:nvSpPr>
          <p:cNvPr id="8" name="CuadroTexto 7">
            <a:extLst>
              <a:ext uri="{FF2B5EF4-FFF2-40B4-BE49-F238E27FC236}">
                <a16:creationId xmlns:a16="http://schemas.microsoft.com/office/drawing/2014/main" id="{61EEB36D-F538-EA68-4CED-843E0D20F340}"/>
              </a:ext>
            </a:extLst>
          </p:cNvPr>
          <p:cNvSpPr txBox="1"/>
          <p:nvPr/>
        </p:nvSpPr>
        <p:spPr>
          <a:xfrm>
            <a:off x="8405754" y="894653"/>
            <a:ext cx="2770737" cy="2308324"/>
          </a:xfrm>
          <a:prstGeom prst="rect">
            <a:avLst/>
          </a:prstGeom>
          <a:noFill/>
        </p:spPr>
        <p:txBody>
          <a:bodyPr wrap="square" rtlCol="0">
            <a:spAutoFit/>
          </a:bodyPr>
          <a:lstStyle/>
          <a:p>
            <a:pPr marL="285750" indent="-285750">
              <a:buFont typeface="Arial" panose="020B0604020202020204" pitchFamily="34" charset="0"/>
              <a:buChar char="•"/>
            </a:pPr>
            <a:r>
              <a:rPr lang="es-MX" sz="2400" dirty="0">
                <a:latin typeface="Arial" panose="020B0604020202020204" pitchFamily="34" charset="0"/>
                <a:cs typeface="Arial" panose="020B0604020202020204" pitchFamily="34" charset="0"/>
              </a:rPr>
              <a:t>Un script para definir el número y nombre de las clases para que nos genere un archivo.</a:t>
            </a:r>
          </a:p>
        </p:txBody>
      </p:sp>
      <p:sp>
        <p:nvSpPr>
          <p:cNvPr id="9" name="CuadroTexto 8">
            <a:extLst>
              <a:ext uri="{FF2B5EF4-FFF2-40B4-BE49-F238E27FC236}">
                <a16:creationId xmlns:a16="http://schemas.microsoft.com/office/drawing/2014/main" id="{545726C1-B8C4-4BB1-3D1E-764B95830A92}"/>
              </a:ext>
            </a:extLst>
          </p:cNvPr>
          <p:cNvSpPr txBox="1"/>
          <p:nvPr/>
        </p:nvSpPr>
        <p:spPr>
          <a:xfrm>
            <a:off x="4488288" y="4111387"/>
            <a:ext cx="3818965" cy="1569660"/>
          </a:xfrm>
          <a:prstGeom prst="rect">
            <a:avLst/>
          </a:prstGeom>
          <a:noFill/>
        </p:spPr>
        <p:txBody>
          <a:bodyPr wrap="square" rtlCol="0">
            <a:spAutoFit/>
          </a:bodyPr>
          <a:lstStyle/>
          <a:p>
            <a:pPr marL="285750" indent="-285750">
              <a:buFont typeface="Arial" panose="020B0604020202020204" pitchFamily="34" charset="0"/>
              <a:buChar char="•"/>
            </a:pPr>
            <a:r>
              <a:rPr lang="es-MX" sz="2400" dirty="0">
                <a:latin typeface="Arial" panose="020B0604020202020204" pitchFamily="34" charset="0"/>
                <a:cs typeface="Arial" panose="020B0604020202020204" pitchFamily="34" charset="0"/>
              </a:rPr>
              <a:t>En este caso son 6 clases y el archivo lo genera con esa información.</a:t>
            </a:r>
          </a:p>
        </p:txBody>
      </p:sp>
      <p:pic>
        <p:nvPicPr>
          <p:cNvPr id="11" name="Imagen 10" descr="Interfaz de usuario gráfica, Aplicación&#10;&#10;Descripción generada automáticamente con confianza media">
            <a:extLst>
              <a:ext uri="{FF2B5EF4-FFF2-40B4-BE49-F238E27FC236}">
                <a16:creationId xmlns:a16="http://schemas.microsoft.com/office/drawing/2014/main" id="{061D1774-D524-E2BB-8EAE-D01F2DB9CD3C}"/>
              </a:ext>
            </a:extLst>
          </p:cNvPr>
          <p:cNvPicPr>
            <a:picLocks noChangeAspect="1"/>
          </p:cNvPicPr>
          <p:nvPr/>
        </p:nvPicPr>
        <p:blipFill rotWithShape="1">
          <a:blip r:embed="rId6">
            <a:extLst>
              <a:ext uri="{28A0092B-C50C-407E-A947-70E740481C1C}">
                <a14:useLocalDpi xmlns:a14="http://schemas.microsoft.com/office/drawing/2010/main" val="0"/>
              </a:ext>
            </a:extLst>
          </a:blip>
          <a:srcRect r="69232" b="74999"/>
          <a:stretch/>
        </p:blipFill>
        <p:spPr>
          <a:xfrm>
            <a:off x="734442" y="4111387"/>
            <a:ext cx="3634306" cy="1728805"/>
          </a:xfrm>
          <a:prstGeom prst="rect">
            <a:avLst/>
          </a:prstGeom>
        </p:spPr>
      </p:pic>
      <p:sp>
        <p:nvSpPr>
          <p:cNvPr id="2" name="1 Título">
            <a:extLst>
              <a:ext uri="{FF2B5EF4-FFF2-40B4-BE49-F238E27FC236}">
                <a16:creationId xmlns:a16="http://schemas.microsoft.com/office/drawing/2014/main" id="{409CBB93-6274-4236-461B-EF88B06401A5}"/>
              </a:ext>
            </a:extLst>
          </p:cNvPr>
          <p:cNvSpPr txBox="1">
            <a:spLocks/>
          </p:cNvSpPr>
          <p:nvPr/>
        </p:nvSpPr>
        <p:spPr>
          <a:xfrm>
            <a:off x="1513053" y="411802"/>
            <a:ext cx="8361013" cy="531679"/>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400" cap="none" dirty="0">
                <a:solidFill>
                  <a:schemeClr val="tx1"/>
                </a:solidFill>
                <a:latin typeface="Times New Roman" panose="02020603050405020304" pitchFamily="18" charset="0"/>
                <a:cs typeface="Times New Roman" panose="02020603050405020304" pitchFamily="18" charset="0"/>
              </a:rPr>
              <a:t>Pruebas 5/6</a:t>
            </a:r>
            <a:endParaRPr lang="es-MX" sz="4400" dirty="0">
              <a:solidFill>
                <a:srgbClr val="002060"/>
              </a:solidFill>
              <a:latin typeface="Times New Roman" panose="02020603050405020304" pitchFamily="18" charset="0"/>
              <a:cs typeface="Times New Roman" panose="02020603050405020304" pitchFamily="18" charset="0"/>
            </a:endParaRPr>
          </a:p>
        </p:txBody>
      </p:sp>
      <p:sp>
        <p:nvSpPr>
          <p:cNvPr id="5" name="CuadroTexto 11">
            <a:extLst>
              <a:ext uri="{FF2B5EF4-FFF2-40B4-BE49-F238E27FC236}">
                <a16:creationId xmlns:a16="http://schemas.microsoft.com/office/drawing/2014/main" id="{D54FBA4B-6978-ED46-566F-6C95B81D64D6}"/>
              </a:ext>
            </a:extLst>
          </p:cNvPr>
          <p:cNvSpPr txBox="1"/>
          <p:nvPr/>
        </p:nvSpPr>
        <p:spPr>
          <a:xfrm>
            <a:off x="11216189" y="6028190"/>
            <a:ext cx="1143853" cy="400110"/>
          </a:xfrm>
          <a:prstGeom prst="rect">
            <a:avLst/>
          </a:prstGeom>
          <a:noFill/>
        </p:spPr>
        <p:txBody>
          <a:bodyPr wrap="square" rtlCol="0">
            <a:spAutoFit/>
          </a:bodyPr>
          <a:lstStyle/>
          <a:p>
            <a:pPr algn="ctr"/>
            <a:r>
              <a:rPr lang="es-MX" sz="2000" b="1" dirty="0">
                <a:solidFill>
                  <a:schemeClr val="bg1"/>
                </a:solidFill>
              </a:rPr>
              <a:t>23/30</a:t>
            </a:r>
          </a:p>
        </p:txBody>
      </p:sp>
      <p:sp>
        <p:nvSpPr>
          <p:cNvPr id="6" name="CuadroTexto 5">
            <a:extLst>
              <a:ext uri="{FF2B5EF4-FFF2-40B4-BE49-F238E27FC236}">
                <a16:creationId xmlns:a16="http://schemas.microsoft.com/office/drawing/2014/main" id="{19EEB952-17DD-8093-1CEE-08956356D8DB}"/>
              </a:ext>
            </a:extLst>
          </p:cNvPr>
          <p:cNvSpPr txBox="1"/>
          <p:nvPr/>
        </p:nvSpPr>
        <p:spPr>
          <a:xfrm>
            <a:off x="920543" y="3403501"/>
            <a:ext cx="7248592" cy="707886"/>
          </a:xfrm>
          <a:prstGeom prst="rect">
            <a:avLst/>
          </a:prstGeom>
          <a:noFill/>
        </p:spPr>
        <p:txBody>
          <a:bodyPr wrap="square" rtlCol="0">
            <a:spAutoFit/>
          </a:bodyPr>
          <a:lstStyle/>
          <a:p>
            <a:r>
              <a:rPr lang="es-MX" sz="2000" dirty="0"/>
              <a:t>Imagen 11. Captura de pantalla del procesador de texto para phyton.</a:t>
            </a:r>
          </a:p>
        </p:txBody>
      </p:sp>
      <p:sp>
        <p:nvSpPr>
          <p:cNvPr id="7" name="CuadroTexto 6">
            <a:extLst>
              <a:ext uri="{FF2B5EF4-FFF2-40B4-BE49-F238E27FC236}">
                <a16:creationId xmlns:a16="http://schemas.microsoft.com/office/drawing/2014/main" id="{CA132509-EC9F-1AF3-6525-998522A7A0FA}"/>
              </a:ext>
            </a:extLst>
          </p:cNvPr>
          <p:cNvSpPr txBox="1"/>
          <p:nvPr/>
        </p:nvSpPr>
        <p:spPr>
          <a:xfrm>
            <a:off x="661475" y="5845517"/>
            <a:ext cx="4091277" cy="707886"/>
          </a:xfrm>
          <a:prstGeom prst="rect">
            <a:avLst/>
          </a:prstGeom>
          <a:noFill/>
        </p:spPr>
        <p:txBody>
          <a:bodyPr wrap="square" rtlCol="0">
            <a:spAutoFit/>
          </a:bodyPr>
          <a:lstStyle/>
          <a:p>
            <a:r>
              <a:rPr lang="es-MX" sz="2000" dirty="0"/>
              <a:t>Imagen 12. Captura de pantalla del contenido del archivo </a:t>
            </a:r>
            <a:r>
              <a:rPr lang="es-MX" sz="2000" i="1" dirty="0"/>
              <a:t>classes.</a:t>
            </a:r>
            <a:endParaRPr lang="es-MX" sz="2000" dirty="0"/>
          </a:p>
        </p:txBody>
      </p:sp>
      <p:sp>
        <p:nvSpPr>
          <p:cNvPr id="10" name="CuadroTexto 9">
            <a:extLst>
              <a:ext uri="{FF2B5EF4-FFF2-40B4-BE49-F238E27FC236}">
                <a16:creationId xmlns:a16="http://schemas.microsoft.com/office/drawing/2014/main" id="{3B0CFE40-E613-FA61-794C-6B5FC07C178F}"/>
              </a:ext>
            </a:extLst>
          </p:cNvPr>
          <p:cNvSpPr txBox="1"/>
          <p:nvPr/>
        </p:nvSpPr>
        <p:spPr>
          <a:xfrm>
            <a:off x="7874371" y="5537740"/>
            <a:ext cx="3396486" cy="1015663"/>
          </a:xfrm>
          <a:prstGeom prst="rect">
            <a:avLst/>
          </a:prstGeom>
          <a:noFill/>
        </p:spPr>
        <p:txBody>
          <a:bodyPr wrap="square" rtlCol="0">
            <a:spAutoFit/>
          </a:bodyPr>
          <a:lstStyle/>
          <a:p>
            <a:r>
              <a:rPr lang="es-MX" sz="2000" dirty="0"/>
              <a:t>Imagen 13. Captura de pantalla del archivo con la extensión .yaml</a:t>
            </a:r>
          </a:p>
        </p:txBody>
      </p:sp>
    </p:spTree>
    <p:extLst>
      <p:ext uri="{BB962C8B-B14F-4D97-AF65-F5344CB8AC3E}">
        <p14:creationId xmlns:p14="http://schemas.microsoft.com/office/powerpoint/2010/main" val="605768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D37FF1CB-5680-C38D-89F6-B516BDEB663A}"/>
              </a:ext>
            </a:extLst>
          </p:cNvPr>
          <p:cNvPicPr>
            <a:picLocks noChangeAspect="1"/>
          </p:cNvPicPr>
          <p:nvPr/>
        </p:nvPicPr>
        <p:blipFill rotWithShape="1">
          <a:blip r:embed="rId3"/>
          <a:srcRect r="53672" b="5090"/>
          <a:stretch/>
        </p:blipFill>
        <p:spPr>
          <a:xfrm>
            <a:off x="11402292" y="0"/>
            <a:ext cx="771649" cy="6858000"/>
          </a:xfrm>
          <a:prstGeom prst="rect">
            <a:avLst/>
          </a:prstGeom>
        </p:spPr>
      </p:pic>
      <p:cxnSp>
        <p:nvCxnSpPr>
          <p:cNvPr id="63" name="Conector recto 62">
            <a:extLst>
              <a:ext uri="{FF2B5EF4-FFF2-40B4-BE49-F238E27FC236}">
                <a16:creationId xmlns:a16="http://schemas.microsoft.com/office/drawing/2014/main" id="{09CF8F3D-2E98-8EB7-0F8B-F38DD338C0AE}"/>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F5B2FBCB-DDB6-4882-C090-1080C60ADE3F}"/>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Imagen 8" descr="Interfaz de usuario gráfica, Texto&#10;&#10;Descripción generada automáticamente">
            <a:extLst>
              <a:ext uri="{FF2B5EF4-FFF2-40B4-BE49-F238E27FC236}">
                <a16:creationId xmlns:a16="http://schemas.microsoft.com/office/drawing/2014/main" id="{47D83356-2015-C52B-D0BA-47953D7E58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5273" y="1772344"/>
            <a:ext cx="7772400" cy="4058980"/>
          </a:xfrm>
          <a:prstGeom prst="rect">
            <a:avLst/>
          </a:prstGeom>
        </p:spPr>
      </p:pic>
      <p:sp>
        <p:nvSpPr>
          <p:cNvPr id="10" name="CuadroTexto 9">
            <a:extLst>
              <a:ext uri="{FF2B5EF4-FFF2-40B4-BE49-F238E27FC236}">
                <a16:creationId xmlns:a16="http://schemas.microsoft.com/office/drawing/2014/main" id="{14DA5DC5-6A94-55E2-3735-E841D4B3AA8B}"/>
              </a:ext>
            </a:extLst>
          </p:cNvPr>
          <p:cNvSpPr txBox="1"/>
          <p:nvPr/>
        </p:nvSpPr>
        <p:spPr>
          <a:xfrm>
            <a:off x="779578" y="2748376"/>
            <a:ext cx="2602756" cy="2308324"/>
          </a:xfrm>
          <a:prstGeom prst="rect">
            <a:avLst/>
          </a:prstGeom>
          <a:noFill/>
        </p:spPr>
        <p:txBody>
          <a:bodyPr wrap="square" rtlCol="0">
            <a:spAutoFit/>
          </a:bodyPr>
          <a:lstStyle/>
          <a:p>
            <a:pPr marL="285750" indent="-285750">
              <a:buFont typeface="Arial" panose="020B0604020202020204" pitchFamily="34" charset="0"/>
              <a:buChar char="•"/>
            </a:pPr>
            <a:r>
              <a:rPr lang="es-MX" sz="2400" dirty="0">
                <a:latin typeface="Arial" panose="020B0604020202020204" pitchFamily="34" charset="0"/>
                <a:cs typeface="Arial" panose="020B0604020202020204" pitchFamily="34" charset="0"/>
              </a:rPr>
              <a:t>Comienza a entrenar la red neuronal, en este caso serán con 100 épocas.</a:t>
            </a:r>
          </a:p>
        </p:txBody>
      </p:sp>
      <p:sp>
        <p:nvSpPr>
          <p:cNvPr id="2" name="1 Título">
            <a:extLst>
              <a:ext uri="{FF2B5EF4-FFF2-40B4-BE49-F238E27FC236}">
                <a16:creationId xmlns:a16="http://schemas.microsoft.com/office/drawing/2014/main" id="{3D4D03E5-1D42-BFD2-5D6D-36E97C1B0F58}"/>
              </a:ext>
            </a:extLst>
          </p:cNvPr>
          <p:cNvSpPr txBox="1">
            <a:spLocks/>
          </p:cNvSpPr>
          <p:nvPr/>
        </p:nvSpPr>
        <p:spPr>
          <a:xfrm>
            <a:off x="1297237" y="139941"/>
            <a:ext cx="8361013" cy="531679"/>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400" cap="none" dirty="0">
                <a:solidFill>
                  <a:schemeClr val="tx1"/>
                </a:solidFill>
                <a:latin typeface="Times New Roman" panose="02020603050405020304" pitchFamily="18" charset="0"/>
                <a:cs typeface="Times New Roman" panose="02020603050405020304" pitchFamily="18" charset="0"/>
              </a:rPr>
              <a:t>Pruebas 6/6</a:t>
            </a:r>
            <a:endParaRPr lang="es-MX" sz="4400" dirty="0">
              <a:solidFill>
                <a:srgbClr val="002060"/>
              </a:solidFill>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FC9BA109-AF36-CD8B-72D2-DA8AB7C405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629" y="139941"/>
            <a:ext cx="1905000" cy="1905000"/>
          </a:xfrm>
          <a:prstGeom prst="rect">
            <a:avLst/>
          </a:prstGeom>
        </p:spPr>
      </p:pic>
      <p:sp>
        <p:nvSpPr>
          <p:cNvPr id="6" name="CuadroTexto 5">
            <a:extLst>
              <a:ext uri="{FF2B5EF4-FFF2-40B4-BE49-F238E27FC236}">
                <a16:creationId xmlns:a16="http://schemas.microsoft.com/office/drawing/2014/main" id="{500DDFE7-34A3-A3F4-8B3D-E537E81C131B}"/>
              </a:ext>
            </a:extLst>
          </p:cNvPr>
          <p:cNvSpPr txBox="1"/>
          <p:nvPr/>
        </p:nvSpPr>
        <p:spPr>
          <a:xfrm>
            <a:off x="3304908" y="671620"/>
            <a:ext cx="7757119" cy="1015663"/>
          </a:xfrm>
          <a:prstGeom prst="rect">
            <a:avLst/>
          </a:prstGeom>
          <a:noFill/>
        </p:spPr>
        <p:txBody>
          <a:bodyPr wrap="square" rtlCol="0">
            <a:spAutoFit/>
          </a:bodyPr>
          <a:lstStyle/>
          <a:p>
            <a:pPr marL="285750" indent="-285750">
              <a:buFont typeface="Arial" panose="020B0604020202020204" pitchFamily="34" charset="0"/>
              <a:buChar char="•"/>
            </a:pPr>
            <a:r>
              <a:rPr lang="es-MX" sz="2000" dirty="0">
                <a:latin typeface="Arial" panose="020B0604020202020204" pitchFamily="34" charset="0"/>
                <a:cs typeface="Arial" panose="020B0604020202020204" pitchFamily="34" charset="0"/>
              </a:rPr>
              <a:t>Con los parámetros vistos, se llama a la red neuronal Yolo desde la terminal. Esta red neuronal se utiliza porque su arquitectura se centra en la detección de imágenes.</a:t>
            </a:r>
          </a:p>
        </p:txBody>
      </p:sp>
      <p:sp>
        <p:nvSpPr>
          <p:cNvPr id="8" name="CuadroTexto 11">
            <a:extLst>
              <a:ext uri="{FF2B5EF4-FFF2-40B4-BE49-F238E27FC236}">
                <a16:creationId xmlns:a16="http://schemas.microsoft.com/office/drawing/2014/main" id="{08928517-91E5-8FEF-FD9D-A96D05B601BC}"/>
              </a:ext>
            </a:extLst>
          </p:cNvPr>
          <p:cNvSpPr txBox="1"/>
          <p:nvPr/>
        </p:nvSpPr>
        <p:spPr>
          <a:xfrm>
            <a:off x="11216189" y="6028190"/>
            <a:ext cx="1143853" cy="400110"/>
          </a:xfrm>
          <a:prstGeom prst="rect">
            <a:avLst/>
          </a:prstGeom>
          <a:noFill/>
        </p:spPr>
        <p:txBody>
          <a:bodyPr wrap="square" rtlCol="0">
            <a:spAutoFit/>
          </a:bodyPr>
          <a:lstStyle/>
          <a:p>
            <a:pPr algn="ctr"/>
            <a:r>
              <a:rPr lang="es-MX" sz="2000" b="1" dirty="0">
                <a:solidFill>
                  <a:schemeClr val="bg1"/>
                </a:solidFill>
              </a:rPr>
              <a:t>24/30</a:t>
            </a:r>
          </a:p>
        </p:txBody>
      </p:sp>
      <p:sp>
        <p:nvSpPr>
          <p:cNvPr id="3" name="CuadroTexto 2">
            <a:extLst>
              <a:ext uri="{FF2B5EF4-FFF2-40B4-BE49-F238E27FC236}">
                <a16:creationId xmlns:a16="http://schemas.microsoft.com/office/drawing/2014/main" id="{485288E4-209E-36E5-82B8-2571554A60AE}"/>
              </a:ext>
            </a:extLst>
          </p:cNvPr>
          <p:cNvSpPr txBox="1"/>
          <p:nvPr/>
        </p:nvSpPr>
        <p:spPr>
          <a:xfrm>
            <a:off x="3533885" y="5846119"/>
            <a:ext cx="7811098" cy="400110"/>
          </a:xfrm>
          <a:prstGeom prst="rect">
            <a:avLst/>
          </a:prstGeom>
          <a:noFill/>
        </p:spPr>
        <p:txBody>
          <a:bodyPr wrap="square" rtlCol="0">
            <a:spAutoFit/>
          </a:bodyPr>
          <a:lstStyle/>
          <a:p>
            <a:r>
              <a:rPr lang="es-MX" sz="2000" dirty="0"/>
              <a:t>Imagen 14. Captura de pantalla del entrenamiento de la red nerunal.</a:t>
            </a:r>
          </a:p>
        </p:txBody>
      </p:sp>
    </p:spTree>
    <p:extLst>
      <p:ext uri="{BB962C8B-B14F-4D97-AF65-F5344CB8AC3E}">
        <p14:creationId xmlns:p14="http://schemas.microsoft.com/office/powerpoint/2010/main" val="2315980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D37FF1CB-5680-C38D-89F6-B516BDEB663A}"/>
              </a:ext>
            </a:extLst>
          </p:cNvPr>
          <p:cNvPicPr>
            <a:picLocks noChangeAspect="1"/>
          </p:cNvPicPr>
          <p:nvPr/>
        </p:nvPicPr>
        <p:blipFill rotWithShape="1">
          <a:blip r:embed="rId3"/>
          <a:srcRect r="53672" b="5090"/>
          <a:stretch/>
        </p:blipFill>
        <p:spPr>
          <a:xfrm>
            <a:off x="11402292" y="0"/>
            <a:ext cx="771649" cy="6858000"/>
          </a:xfrm>
          <a:prstGeom prst="rect">
            <a:avLst/>
          </a:prstGeom>
        </p:spPr>
      </p:pic>
      <p:sp>
        <p:nvSpPr>
          <p:cNvPr id="31" name="CuadroTexto 11">
            <a:extLst>
              <a:ext uri="{FF2B5EF4-FFF2-40B4-BE49-F238E27FC236}">
                <a16:creationId xmlns:a16="http://schemas.microsoft.com/office/drawing/2014/main" id="{0A1518D2-F40B-A375-A4F2-A55DFA82556F}"/>
              </a:ext>
            </a:extLst>
          </p:cNvPr>
          <p:cNvSpPr txBox="1"/>
          <p:nvPr/>
        </p:nvSpPr>
        <p:spPr>
          <a:xfrm>
            <a:off x="11216189" y="6028190"/>
            <a:ext cx="1143853" cy="400110"/>
          </a:xfrm>
          <a:prstGeom prst="rect">
            <a:avLst/>
          </a:prstGeom>
          <a:noFill/>
        </p:spPr>
        <p:txBody>
          <a:bodyPr wrap="square" rtlCol="0">
            <a:spAutoFit/>
          </a:bodyPr>
          <a:lstStyle/>
          <a:p>
            <a:pPr algn="ctr"/>
            <a:r>
              <a:rPr lang="es-MX" sz="2000" b="1" dirty="0">
                <a:solidFill>
                  <a:schemeClr val="bg1"/>
                </a:solidFill>
              </a:rPr>
              <a:t>25/30</a:t>
            </a:r>
          </a:p>
        </p:txBody>
      </p:sp>
      <p:cxnSp>
        <p:nvCxnSpPr>
          <p:cNvPr id="63" name="Conector recto 62">
            <a:extLst>
              <a:ext uri="{FF2B5EF4-FFF2-40B4-BE49-F238E27FC236}">
                <a16:creationId xmlns:a16="http://schemas.microsoft.com/office/drawing/2014/main" id="{09CF8F3D-2E98-8EB7-0F8B-F38DD338C0AE}"/>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F5B2FBCB-DDB6-4882-C090-1080C60ADE3F}"/>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469FCC89-CF6F-3C61-6807-2668B566C3F6}"/>
              </a:ext>
            </a:extLst>
          </p:cNvPr>
          <p:cNvSpPr txBox="1"/>
          <p:nvPr/>
        </p:nvSpPr>
        <p:spPr>
          <a:xfrm>
            <a:off x="903338" y="1178492"/>
            <a:ext cx="10312851" cy="461665"/>
          </a:xfrm>
          <a:prstGeom prst="rect">
            <a:avLst/>
          </a:prstGeom>
          <a:noFill/>
        </p:spPr>
        <p:txBody>
          <a:bodyPr wrap="square" rtlCol="0">
            <a:spAutoFit/>
          </a:bodyPr>
          <a:lstStyle/>
          <a:p>
            <a:pPr marL="285750" indent="-285750">
              <a:buFont typeface="Arial" panose="020B0604020202020204" pitchFamily="34" charset="0"/>
              <a:buChar char="•"/>
            </a:pPr>
            <a:r>
              <a:rPr lang="es-MX" sz="2400" dirty="0">
                <a:latin typeface="Arial" panose="020B0604020202020204" pitchFamily="34" charset="0"/>
                <a:cs typeface="Arial" panose="020B0604020202020204" pitchFamily="34" charset="0"/>
              </a:rPr>
              <a:t>Se realizaron 5 entrenamientos para la evaluación de la red neuronal.</a:t>
            </a:r>
          </a:p>
        </p:txBody>
      </p:sp>
      <p:sp>
        <p:nvSpPr>
          <p:cNvPr id="3" name="1 Título">
            <a:extLst>
              <a:ext uri="{FF2B5EF4-FFF2-40B4-BE49-F238E27FC236}">
                <a16:creationId xmlns:a16="http://schemas.microsoft.com/office/drawing/2014/main" id="{641B4F7E-B8BD-1EFD-4B61-0F642CC7F497}"/>
              </a:ext>
            </a:extLst>
          </p:cNvPr>
          <p:cNvSpPr txBox="1">
            <a:spLocks/>
          </p:cNvSpPr>
          <p:nvPr/>
        </p:nvSpPr>
        <p:spPr>
          <a:xfrm>
            <a:off x="3612513" y="257842"/>
            <a:ext cx="4483357" cy="531679"/>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400" cap="none" dirty="0">
                <a:solidFill>
                  <a:schemeClr val="tx1"/>
                </a:solidFill>
                <a:latin typeface="Times New Roman" panose="02020603050405020304" pitchFamily="18" charset="0"/>
                <a:cs typeface="Times New Roman" panose="02020603050405020304" pitchFamily="18" charset="0"/>
              </a:rPr>
              <a:t>Resultados 1/4</a:t>
            </a:r>
            <a:endParaRPr lang="es-MX" sz="4400" dirty="0">
              <a:solidFill>
                <a:srgbClr val="002060"/>
              </a:solidFill>
              <a:latin typeface="Times New Roman" panose="02020603050405020304" pitchFamily="18" charset="0"/>
              <a:cs typeface="Times New Roman" panose="02020603050405020304" pitchFamily="18" charset="0"/>
            </a:endParaRPr>
          </a:p>
        </p:txBody>
      </p:sp>
      <p:pic>
        <p:nvPicPr>
          <p:cNvPr id="6" name="Imagen 5" descr="Imagen que contiene Interfaz de usuario gráfica&#10;&#10;Descripción generada automáticamente">
            <a:extLst>
              <a:ext uri="{FF2B5EF4-FFF2-40B4-BE49-F238E27FC236}">
                <a16:creationId xmlns:a16="http://schemas.microsoft.com/office/drawing/2014/main" id="{1C24F3D3-2546-F4EE-85A4-2368DE006926}"/>
              </a:ext>
            </a:extLst>
          </p:cNvPr>
          <p:cNvPicPr>
            <a:picLocks noChangeAspect="1"/>
          </p:cNvPicPr>
          <p:nvPr/>
        </p:nvPicPr>
        <p:blipFill rotWithShape="1">
          <a:blip r:embed="rId4">
            <a:extLst>
              <a:ext uri="{28A0092B-C50C-407E-A947-70E740481C1C}">
                <a14:useLocalDpi xmlns:a14="http://schemas.microsoft.com/office/drawing/2010/main" val="0"/>
              </a:ext>
            </a:extLst>
          </a:blip>
          <a:srcRect r="21241" b="38089"/>
          <a:stretch/>
        </p:blipFill>
        <p:spPr>
          <a:xfrm>
            <a:off x="803612" y="1739572"/>
            <a:ext cx="9697682" cy="3378856"/>
          </a:xfrm>
          <a:prstGeom prst="rect">
            <a:avLst/>
          </a:prstGeom>
        </p:spPr>
      </p:pic>
      <p:sp>
        <p:nvSpPr>
          <p:cNvPr id="4" name="CuadroTexto 3">
            <a:extLst>
              <a:ext uri="{FF2B5EF4-FFF2-40B4-BE49-F238E27FC236}">
                <a16:creationId xmlns:a16="http://schemas.microsoft.com/office/drawing/2014/main" id="{FA59507A-9E42-2B44-4193-8D0300A03402}"/>
              </a:ext>
            </a:extLst>
          </p:cNvPr>
          <p:cNvSpPr txBox="1"/>
          <p:nvPr/>
        </p:nvSpPr>
        <p:spPr>
          <a:xfrm>
            <a:off x="2346010" y="5217843"/>
            <a:ext cx="7064481" cy="400110"/>
          </a:xfrm>
          <a:prstGeom prst="rect">
            <a:avLst/>
          </a:prstGeom>
          <a:noFill/>
        </p:spPr>
        <p:txBody>
          <a:bodyPr wrap="square" rtlCol="0">
            <a:spAutoFit/>
          </a:bodyPr>
          <a:lstStyle/>
          <a:p>
            <a:r>
              <a:rPr lang="es-MX" sz="2000" dirty="0"/>
              <a:t>Imagen 14. Captura de las carpetas de resultados.</a:t>
            </a:r>
          </a:p>
        </p:txBody>
      </p:sp>
    </p:spTree>
    <p:extLst>
      <p:ext uri="{BB962C8B-B14F-4D97-AF65-F5344CB8AC3E}">
        <p14:creationId xmlns:p14="http://schemas.microsoft.com/office/powerpoint/2010/main" val="2406179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D37FF1CB-5680-C38D-89F6-B516BDEB663A}"/>
              </a:ext>
            </a:extLst>
          </p:cNvPr>
          <p:cNvPicPr>
            <a:picLocks noChangeAspect="1"/>
          </p:cNvPicPr>
          <p:nvPr/>
        </p:nvPicPr>
        <p:blipFill rotWithShape="1">
          <a:blip r:embed="rId3"/>
          <a:srcRect r="53672" b="5090"/>
          <a:stretch/>
        </p:blipFill>
        <p:spPr>
          <a:xfrm>
            <a:off x="11402292" y="0"/>
            <a:ext cx="771649" cy="6858000"/>
          </a:xfrm>
          <a:prstGeom prst="rect">
            <a:avLst/>
          </a:prstGeom>
        </p:spPr>
      </p:pic>
      <p:cxnSp>
        <p:nvCxnSpPr>
          <p:cNvPr id="63" name="Conector recto 62">
            <a:extLst>
              <a:ext uri="{FF2B5EF4-FFF2-40B4-BE49-F238E27FC236}">
                <a16:creationId xmlns:a16="http://schemas.microsoft.com/office/drawing/2014/main" id="{09CF8F3D-2E98-8EB7-0F8B-F38DD338C0AE}"/>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F5B2FBCB-DDB6-4882-C090-1080C60ADE3F}"/>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738AA65B-06D8-6B46-76BF-3F902134F1BF}"/>
              </a:ext>
            </a:extLst>
          </p:cNvPr>
          <p:cNvSpPr txBox="1"/>
          <p:nvPr/>
        </p:nvSpPr>
        <p:spPr>
          <a:xfrm>
            <a:off x="1013460" y="1020293"/>
            <a:ext cx="3621588" cy="1323439"/>
          </a:xfrm>
          <a:prstGeom prst="rect">
            <a:avLst/>
          </a:prstGeom>
          <a:noFill/>
        </p:spPr>
        <p:txBody>
          <a:bodyPr wrap="square" rtlCol="0">
            <a:spAutoFit/>
          </a:bodyPr>
          <a:lstStyle/>
          <a:p>
            <a:pPr marL="285750" indent="-285750">
              <a:buFont typeface="Arial" panose="020B0604020202020204" pitchFamily="34" charset="0"/>
              <a:buChar char="•"/>
            </a:pPr>
            <a:r>
              <a:rPr lang="es-MX" sz="2000" dirty="0">
                <a:latin typeface="Arial" panose="020B0604020202020204" pitchFamily="34" charset="0"/>
                <a:cs typeface="Arial" panose="020B0604020202020204" pitchFamily="34" charset="0"/>
              </a:rPr>
              <a:t>Cada entrenamiento entrega estos parámetros, en este caso es del entrenamiento 1.</a:t>
            </a:r>
          </a:p>
        </p:txBody>
      </p:sp>
      <p:pic>
        <p:nvPicPr>
          <p:cNvPr id="3" name="Imagen 2" descr="Gráfico&#10;&#10;Descripción generada automáticamente">
            <a:extLst>
              <a:ext uri="{FF2B5EF4-FFF2-40B4-BE49-F238E27FC236}">
                <a16:creationId xmlns:a16="http://schemas.microsoft.com/office/drawing/2014/main" id="{B3C0FBD0-CFD8-9934-7ADF-634B975E6756}"/>
              </a:ext>
            </a:extLst>
          </p:cNvPr>
          <p:cNvPicPr>
            <a:picLocks noChangeAspect="1"/>
          </p:cNvPicPr>
          <p:nvPr/>
        </p:nvPicPr>
        <p:blipFill rotWithShape="1">
          <a:blip r:embed="rId4">
            <a:extLst>
              <a:ext uri="{28A0092B-C50C-407E-A947-70E740481C1C}">
                <a14:useLocalDpi xmlns:a14="http://schemas.microsoft.com/office/drawing/2010/main" val="0"/>
              </a:ext>
            </a:extLst>
          </a:blip>
          <a:srcRect l="8151" t="4116" r="8672" b="1338"/>
          <a:stretch/>
        </p:blipFill>
        <p:spPr>
          <a:xfrm>
            <a:off x="4412514" y="789521"/>
            <a:ext cx="6517753" cy="5556430"/>
          </a:xfrm>
          <a:prstGeom prst="rect">
            <a:avLst/>
          </a:prstGeom>
        </p:spPr>
      </p:pic>
      <p:sp>
        <p:nvSpPr>
          <p:cNvPr id="2" name="1 Título">
            <a:extLst>
              <a:ext uri="{FF2B5EF4-FFF2-40B4-BE49-F238E27FC236}">
                <a16:creationId xmlns:a16="http://schemas.microsoft.com/office/drawing/2014/main" id="{68955707-1A72-98C2-455A-63947AAC77CE}"/>
              </a:ext>
            </a:extLst>
          </p:cNvPr>
          <p:cNvSpPr txBox="1">
            <a:spLocks/>
          </p:cNvSpPr>
          <p:nvPr/>
        </p:nvSpPr>
        <p:spPr>
          <a:xfrm>
            <a:off x="3612513" y="257842"/>
            <a:ext cx="4483357" cy="531679"/>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400" cap="none" dirty="0">
                <a:solidFill>
                  <a:schemeClr val="tx1"/>
                </a:solidFill>
                <a:latin typeface="Times New Roman" panose="02020603050405020304" pitchFamily="18" charset="0"/>
                <a:cs typeface="Times New Roman" panose="02020603050405020304" pitchFamily="18" charset="0"/>
              </a:rPr>
              <a:t>Resultados 2/4</a:t>
            </a:r>
            <a:endParaRPr lang="es-MX" sz="4400" dirty="0">
              <a:solidFill>
                <a:srgbClr val="002060"/>
              </a:solidFill>
              <a:latin typeface="Times New Roman" panose="02020603050405020304" pitchFamily="18" charset="0"/>
              <a:cs typeface="Times New Roman" panose="02020603050405020304" pitchFamily="18" charset="0"/>
            </a:endParaRPr>
          </a:p>
        </p:txBody>
      </p:sp>
      <p:sp>
        <p:nvSpPr>
          <p:cNvPr id="5" name="CuadroTexto 11">
            <a:extLst>
              <a:ext uri="{FF2B5EF4-FFF2-40B4-BE49-F238E27FC236}">
                <a16:creationId xmlns:a16="http://schemas.microsoft.com/office/drawing/2014/main" id="{4F9C74A1-796F-5696-07ED-6592C3438A85}"/>
              </a:ext>
            </a:extLst>
          </p:cNvPr>
          <p:cNvSpPr txBox="1"/>
          <p:nvPr/>
        </p:nvSpPr>
        <p:spPr>
          <a:xfrm>
            <a:off x="11216189" y="6028190"/>
            <a:ext cx="1143853" cy="400110"/>
          </a:xfrm>
          <a:prstGeom prst="rect">
            <a:avLst/>
          </a:prstGeom>
          <a:noFill/>
        </p:spPr>
        <p:txBody>
          <a:bodyPr wrap="square" rtlCol="0">
            <a:spAutoFit/>
          </a:bodyPr>
          <a:lstStyle/>
          <a:p>
            <a:pPr algn="ctr"/>
            <a:r>
              <a:rPr lang="es-MX" sz="2000" b="1" dirty="0">
                <a:solidFill>
                  <a:schemeClr val="bg1"/>
                </a:solidFill>
              </a:rPr>
              <a:t>26/30</a:t>
            </a:r>
          </a:p>
        </p:txBody>
      </p:sp>
      <p:sp>
        <p:nvSpPr>
          <p:cNvPr id="6" name="CuadroTexto 5">
            <a:extLst>
              <a:ext uri="{FF2B5EF4-FFF2-40B4-BE49-F238E27FC236}">
                <a16:creationId xmlns:a16="http://schemas.microsoft.com/office/drawing/2014/main" id="{5B73B6B9-5FEE-0D7A-B935-7F502A9C6F79}"/>
              </a:ext>
            </a:extLst>
          </p:cNvPr>
          <p:cNvSpPr txBox="1"/>
          <p:nvPr/>
        </p:nvSpPr>
        <p:spPr>
          <a:xfrm>
            <a:off x="5984237" y="6345951"/>
            <a:ext cx="3374306" cy="400110"/>
          </a:xfrm>
          <a:prstGeom prst="rect">
            <a:avLst/>
          </a:prstGeom>
          <a:noFill/>
        </p:spPr>
        <p:txBody>
          <a:bodyPr wrap="square" rtlCol="0">
            <a:spAutoFit/>
          </a:bodyPr>
          <a:lstStyle/>
          <a:p>
            <a:r>
              <a:rPr lang="es-MX" sz="2000" dirty="0"/>
              <a:t>Gráfica 1. Matríz de confusión.</a:t>
            </a:r>
          </a:p>
        </p:txBody>
      </p:sp>
    </p:spTree>
    <p:extLst>
      <p:ext uri="{BB962C8B-B14F-4D97-AF65-F5344CB8AC3E}">
        <p14:creationId xmlns:p14="http://schemas.microsoft.com/office/powerpoint/2010/main" val="22730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D37FF1CB-5680-C38D-89F6-B516BDEB663A}"/>
              </a:ext>
            </a:extLst>
          </p:cNvPr>
          <p:cNvPicPr>
            <a:picLocks noChangeAspect="1"/>
          </p:cNvPicPr>
          <p:nvPr/>
        </p:nvPicPr>
        <p:blipFill rotWithShape="1">
          <a:blip r:embed="rId3"/>
          <a:srcRect r="53672" b="5090"/>
          <a:stretch/>
        </p:blipFill>
        <p:spPr>
          <a:xfrm>
            <a:off x="11402292" y="0"/>
            <a:ext cx="771649" cy="6858000"/>
          </a:xfrm>
          <a:prstGeom prst="rect">
            <a:avLst/>
          </a:prstGeom>
        </p:spPr>
      </p:pic>
      <p:sp>
        <p:nvSpPr>
          <p:cNvPr id="31" name="CuadroTexto 11">
            <a:extLst>
              <a:ext uri="{FF2B5EF4-FFF2-40B4-BE49-F238E27FC236}">
                <a16:creationId xmlns:a16="http://schemas.microsoft.com/office/drawing/2014/main" id="{0A1518D2-F40B-A375-A4F2-A55DFA82556F}"/>
              </a:ext>
            </a:extLst>
          </p:cNvPr>
          <p:cNvSpPr txBox="1"/>
          <p:nvPr/>
        </p:nvSpPr>
        <p:spPr>
          <a:xfrm>
            <a:off x="11216189" y="6028190"/>
            <a:ext cx="1143853" cy="400110"/>
          </a:xfrm>
          <a:prstGeom prst="rect">
            <a:avLst/>
          </a:prstGeom>
          <a:noFill/>
        </p:spPr>
        <p:txBody>
          <a:bodyPr wrap="square" rtlCol="0">
            <a:spAutoFit/>
          </a:bodyPr>
          <a:lstStyle/>
          <a:p>
            <a:pPr algn="ctr"/>
            <a:r>
              <a:rPr lang="es-MX" sz="2000" b="1" dirty="0">
                <a:solidFill>
                  <a:schemeClr val="bg1"/>
                </a:solidFill>
              </a:rPr>
              <a:t>27/30</a:t>
            </a:r>
          </a:p>
        </p:txBody>
      </p:sp>
      <p:cxnSp>
        <p:nvCxnSpPr>
          <p:cNvPr id="63" name="Conector recto 62">
            <a:extLst>
              <a:ext uri="{FF2B5EF4-FFF2-40B4-BE49-F238E27FC236}">
                <a16:creationId xmlns:a16="http://schemas.microsoft.com/office/drawing/2014/main" id="{09CF8F3D-2E98-8EB7-0F8B-F38DD338C0AE}"/>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F5B2FBCB-DDB6-4882-C090-1080C60ADE3F}"/>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12" name="Imagen 11" descr="Gráfico&#10;&#10;Descripción generada automáticamente">
            <a:extLst>
              <a:ext uri="{FF2B5EF4-FFF2-40B4-BE49-F238E27FC236}">
                <a16:creationId xmlns:a16="http://schemas.microsoft.com/office/drawing/2014/main" id="{1BF0A032-12B3-1A50-1AF3-2796460B66EC}"/>
              </a:ext>
            </a:extLst>
          </p:cNvPr>
          <p:cNvPicPr>
            <a:picLocks noChangeAspect="1"/>
          </p:cNvPicPr>
          <p:nvPr/>
        </p:nvPicPr>
        <p:blipFill rotWithShape="1">
          <a:blip r:embed="rId4">
            <a:extLst>
              <a:ext uri="{28A0092B-C50C-407E-A947-70E740481C1C}">
                <a14:useLocalDpi xmlns:a14="http://schemas.microsoft.com/office/drawing/2010/main" val="0"/>
              </a:ext>
            </a:extLst>
          </a:blip>
          <a:srcRect b="47705"/>
          <a:stretch/>
        </p:blipFill>
        <p:spPr>
          <a:xfrm>
            <a:off x="1413938" y="789521"/>
            <a:ext cx="8663133" cy="4530334"/>
          </a:xfrm>
          <a:prstGeom prst="rect">
            <a:avLst/>
          </a:prstGeom>
        </p:spPr>
      </p:pic>
      <p:sp>
        <p:nvSpPr>
          <p:cNvPr id="2" name="1 Título">
            <a:extLst>
              <a:ext uri="{FF2B5EF4-FFF2-40B4-BE49-F238E27FC236}">
                <a16:creationId xmlns:a16="http://schemas.microsoft.com/office/drawing/2014/main" id="{6B0CE8F5-8B81-C3BD-46B4-F928B7BDB097}"/>
              </a:ext>
            </a:extLst>
          </p:cNvPr>
          <p:cNvSpPr txBox="1">
            <a:spLocks/>
          </p:cNvSpPr>
          <p:nvPr/>
        </p:nvSpPr>
        <p:spPr>
          <a:xfrm>
            <a:off x="3612513" y="257842"/>
            <a:ext cx="4483357" cy="531679"/>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400" cap="none" dirty="0">
                <a:solidFill>
                  <a:schemeClr val="tx1"/>
                </a:solidFill>
                <a:latin typeface="Times New Roman" panose="02020603050405020304" pitchFamily="18" charset="0"/>
                <a:cs typeface="Times New Roman" panose="02020603050405020304" pitchFamily="18" charset="0"/>
              </a:rPr>
              <a:t>Resultados 3/4</a:t>
            </a:r>
            <a:endParaRPr lang="es-MX" sz="4400" dirty="0">
              <a:solidFill>
                <a:srgbClr val="002060"/>
              </a:solidFill>
              <a:latin typeface="Times New Roman" panose="02020603050405020304" pitchFamily="18" charset="0"/>
              <a:cs typeface="Times New Roman" panose="02020603050405020304" pitchFamily="18" charset="0"/>
            </a:endParaRPr>
          </a:p>
        </p:txBody>
      </p:sp>
      <p:sp>
        <p:nvSpPr>
          <p:cNvPr id="3" name="CuadroTexto 2">
            <a:extLst>
              <a:ext uri="{FF2B5EF4-FFF2-40B4-BE49-F238E27FC236}">
                <a16:creationId xmlns:a16="http://schemas.microsoft.com/office/drawing/2014/main" id="{945404E5-6B47-1BA1-D015-F64EAD3334B2}"/>
              </a:ext>
            </a:extLst>
          </p:cNvPr>
          <p:cNvSpPr txBox="1"/>
          <p:nvPr/>
        </p:nvSpPr>
        <p:spPr>
          <a:xfrm>
            <a:off x="3612513" y="5213529"/>
            <a:ext cx="5372582" cy="400110"/>
          </a:xfrm>
          <a:prstGeom prst="rect">
            <a:avLst/>
          </a:prstGeom>
          <a:noFill/>
        </p:spPr>
        <p:txBody>
          <a:bodyPr wrap="square" rtlCol="0">
            <a:spAutoFit/>
          </a:bodyPr>
          <a:lstStyle/>
          <a:p>
            <a:r>
              <a:rPr lang="es-MX" sz="2000" dirty="0"/>
              <a:t>Gráfica 2. Cantidad de imágenes etiquetadas.</a:t>
            </a:r>
          </a:p>
        </p:txBody>
      </p:sp>
    </p:spTree>
    <p:extLst>
      <p:ext uri="{BB962C8B-B14F-4D97-AF65-F5344CB8AC3E}">
        <p14:creationId xmlns:p14="http://schemas.microsoft.com/office/powerpoint/2010/main" val="3576652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D37FF1CB-5680-C38D-89F6-B516BDEB663A}"/>
              </a:ext>
            </a:extLst>
          </p:cNvPr>
          <p:cNvPicPr>
            <a:picLocks noChangeAspect="1"/>
          </p:cNvPicPr>
          <p:nvPr/>
        </p:nvPicPr>
        <p:blipFill rotWithShape="1">
          <a:blip r:embed="rId3"/>
          <a:srcRect r="53672" b="5090"/>
          <a:stretch/>
        </p:blipFill>
        <p:spPr>
          <a:xfrm>
            <a:off x="11402292" y="0"/>
            <a:ext cx="771649" cy="6858000"/>
          </a:xfrm>
          <a:prstGeom prst="rect">
            <a:avLst/>
          </a:prstGeom>
        </p:spPr>
      </p:pic>
      <p:sp>
        <p:nvSpPr>
          <p:cNvPr id="31" name="CuadroTexto 11">
            <a:extLst>
              <a:ext uri="{FF2B5EF4-FFF2-40B4-BE49-F238E27FC236}">
                <a16:creationId xmlns:a16="http://schemas.microsoft.com/office/drawing/2014/main" id="{0A1518D2-F40B-A375-A4F2-A55DFA82556F}"/>
              </a:ext>
            </a:extLst>
          </p:cNvPr>
          <p:cNvSpPr txBox="1"/>
          <p:nvPr/>
        </p:nvSpPr>
        <p:spPr>
          <a:xfrm>
            <a:off x="11216189" y="6028190"/>
            <a:ext cx="1143853" cy="400110"/>
          </a:xfrm>
          <a:prstGeom prst="rect">
            <a:avLst/>
          </a:prstGeom>
          <a:noFill/>
        </p:spPr>
        <p:txBody>
          <a:bodyPr wrap="square" rtlCol="0">
            <a:spAutoFit/>
          </a:bodyPr>
          <a:lstStyle/>
          <a:p>
            <a:pPr algn="ctr"/>
            <a:r>
              <a:rPr lang="es-MX" sz="2000" b="1" dirty="0">
                <a:solidFill>
                  <a:schemeClr val="bg1"/>
                </a:solidFill>
              </a:rPr>
              <a:t>28/30</a:t>
            </a:r>
          </a:p>
        </p:txBody>
      </p:sp>
      <p:cxnSp>
        <p:nvCxnSpPr>
          <p:cNvPr id="63" name="Conector recto 62">
            <a:extLst>
              <a:ext uri="{FF2B5EF4-FFF2-40B4-BE49-F238E27FC236}">
                <a16:creationId xmlns:a16="http://schemas.microsoft.com/office/drawing/2014/main" id="{09CF8F3D-2E98-8EB7-0F8B-F38DD338C0AE}"/>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F5B2FBCB-DDB6-4882-C090-1080C60ADE3F}"/>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18" name="Imagen 17" descr="Imagen que contiene rosa, alimentos, grupo, plástico&#10;&#10;Descripción generada automáticamente">
            <a:extLst>
              <a:ext uri="{FF2B5EF4-FFF2-40B4-BE49-F238E27FC236}">
                <a16:creationId xmlns:a16="http://schemas.microsoft.com/office/drawing/2014/main" id="{82EE9965-AF0D-C5F6-5E4C-5169E3E82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3847" y="531679"/>
            <a:ext cx="5651079" cy="5651079"/>
          </a:xfrm>
          <a:prstGeom prst="rect">
            <a:avLst/>
          </a:prstGeom>
        </p:spPr>
      </p:pic>
      <p:sp>
        <p:nvSpPr>
          <p:cNvPr id="2" name="1 Título">
            <a:extLst>
              <a:ext uri="{FF2B5EF4-FFF2-40B4-BE49-F238E27FC236}">
                <a16:creationId xmlns:a16="http://schemas.microsoft.com/office/drawing/2014/main" id="{47E112ED-9342-82B7-96C2-622AE4CEA788}"/>
              </a:ext>
            </a:extLst>
          </p:cNvPr>
          <p:cNvSpPr txBox="1">
            <a:spLocks/>
          </p:cNvSpPr>
          <p:nvPr/>
        </p:nvSpPr>
        <p:spPr>
          <a:xfrm>
            <a:off x="3854321" y="0"/>
            <a:ext cx="4483357" cy="531679"/>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3600" cap="none" dirty="0">
                <a:solidFill>
                  <a:schemeClr val="tx1"/>
                </a:solidFill>
                <a:latin typeface="Times New Roman" panose="02020603050405020304" pitchFamily="18" charset="0"/>
                <a:cs typeface="Times New Roman" panose="02020603050405020304" pitchFamily="18" charset="0"/>
              </a:rPr>
              <a:t>Resultados 4/4</a:t>
            </a:r>
            <a:endParaRPr lang="es-MX" sz="3600" dirty="0">
              <a:solidFill>
                <a:srgbClr val="002060"/>
              </a:solidFill>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13EB98EE-781E-7929-AC4B-B5831C10FDDA}"/>
              </a:ext>
            </a:extLst>
          </p:cNvPr>
          <p:cNvSpPr txBox="1"/>
          <p:nvPr/>
        </p:nvSpPr>
        <p:spPr>
          <a:xfrm>
            <a:off x="2601192" y="6266333"/>
            <a:ext cx="7733651" cy="400110"/>
          </a:xfrm>
          <a:prstGeom prst="rect">
            <a:avLst/>
          </a:prstGeom>
          <a:noFill/>
        </p:spPr>
        <p:txBody>
          <a:bodyPr wrap="square" rtlCol="0">
            <a:spAutoFit/>
          </a:bodyPr>
          <a:lstStyle/>
          <a:p>
            <a:r>
              <a:rPr lang="es-MX" sz="2000" dirty="0"/>
              <a:t>Imagen 15. Resultado de la clasificación con nombres y acertividad.</a:t>
            </a:r>
          </a:p>
        </p:txBody>
      </p:sp>
    </p:spTree>
    <p:extLst>
      <p:ext uri="{BB962C8B-B14F-4D97-AF65-F5344CB8AC3E}">
        <p14:creationId xmlns:p14="http://schemas.microsoft.com/office/powerpoint/2010/main" val="2874920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AEB1932-B7E2-6FFB-B1D1-101CBB38A0E1}"/>
              </a:ext>
            </a:extLst>
          </p:cNvPr>
          <p:cNvSpPr>
            <a:spLocks noGrp="1"/>
          </p:cNvSpPr>
          <p:nvPr>
            <p:ph idx="1"/>
          </p:nvPr>
        </p:nvSpPr>
        <p:spPr>
          <a:xfrm>
            <a:off x="838200" y="1825625"/>
            <a:ext cx="10191885" cy="4351338"/>
          </a:xfrm>
        </p:spPr>
        <p:txBody>
          <a:bodyPr/>
          <a:lstStyle/>
          <a:p>
            <a:pPr marL="0" indent="0" algn="just">
              <a:buNone/>
            </a:pPr>
            <a:r>
              <a:rPr lang="es-MX" sz="2400" dirty="0">
                <a:latin typeface="Arial" panose="020B0604020202020204" pitchFamily="34" charset="0"/>
                <a:cs typeface="Arial" panose="020B0604020202020204" pitchFamily="34" charset="0"/>
              </a:rPr>
              <a:t>Se considera que las pruebas realizadas resultaron de manera favorable, ya que la red neuronal mostró correctamente la clasificación o etiqueta a la que pertenecía la lesión que fue analizada. Con el porcentaje de compatibilidad que tienen podemos comprobar que los objetivos impuestos en los requerimientos se cumplen, ya que la mayoría de los análisis cuentan mínimo con un 70% de compatibilidad.</a:t>
            </a:r>
          </a:p>
        </p:txBody>
      </p:sp>
      <p:sp>
        <p:nvSpPr>
          <p:cNvPr id="4" name="1 Título">
            <a:extLst>
              <a:ext uri="{FF2B5EF4-FFF2-40B4-BE49-F238E27FC236}">
                <a16:creationId xmlns:a16="http://schemas.microsoft.com/office/drawing/2014/main" id="{75D5B119-5212-C16E-9101-623D0F827014}"/>
              </a:ext>
            </a:extLst>
          </p:cNvPr>
          <p:cNvSpPr txBox="1">
            <a:spLocks/>
          </p:cNvSpPr>
          <p:nvPr/>
        </p:nvSpPr>
        <p:spPr>
          <a:xfrm>
            <a:off x="3588449" y="582694"/>
            <a:ext cx="4483357" cy="531679"/>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400" cap="none" dirty="0">
                <a:solidFill>
                  <a:schemeClr val="tx1"/>
                </a:solidFill>
                <a:latin typeface="Times New Roman" panose="02020603050405020304" pitchFamily="18" charset="0"/>
                <a:cs typeface="Times New Roman" panose="02020603050405020304" pitchFamily="18" charset="0"/>
              </a:rPr>
              <a:t>Conclusión</a:t>
            </a:r>
            <a:endParaRPr lang="es-MX" sz="4400" dirty="0">
              <a:solidFill>
                <a:srgbClr val="002060"/>
              </a:solidFill>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927AD482-44D5-C8BD-310E-82F7586AC12E}"/>
              </a:ext>
            </a:extLst>
          </p:cNvPr>
          <p:cNvPicPr>
            <a:picLocks noChangeAspect="1"/>
          </p:cNvPicPr>
          <p:nvPr/>
        </p:nvPicPr>
        <p:blipFill rotWithShape="1">
          <a:blip r:embed="rId2"/>
          <a:srcRect r="53672" b="5090"/>
          <a:stretch/>
        </p:blipFill>
        <p:spPr>
          <a:xfrm>
            <a:off x="11402292" y="0"/>
            <a:ext cx="771649" cy="6858000"/>
          </a:xfrm>
          <a:prstGeom prst="rect">
            <a:avLst/>
          </a:prstGeom>
        </p:spPr>
      </p:pic>
      <p:sp>
        <p:nvSpPr>
          <p:cNvPr id="6" name="CuadroTexto 11">
            <a:extLst>
              <a:ext uri="{FF2B5EF4-FFF2-40B4-BE49-F238E27FC236}">
                <a16:creationId xmlns:a16="http://schemas.microsoft.com/office/drawing/2014/main" id="{E8E3CA37-9201-1430-74EA-38622FB1CC45}"/>
              </a:ext>
            </a:extLst>
          </p:cNvPr>
          <p:cNvSpPr txBox="1"/>
          <p:nvPr/>
        </p:nvSpPr>
        <p:spPr>
          <a:xfrm>
            <a:off x="11216189" y="6028190"/>
            <a:ext cx="1143853" cy="400110"/>
          </a:xfrm>
          <a:prstGeom prst="rect">
            <a:avLst/>
          </a:prstGeom>
          <a:noFill/>
        </p:spPr>
        <p:txBody>
          <a:bodyPr wrap="square" rtlCol="0">
            <a:spAutoFit/>
          </a:bodyPr>
          <a:lstStyle/>
          <a:p>
            <a:pPr algn="ctr"/>
            <a:r>
              <a:rPr lang="es-MX" sz="2000" b="1" dirty="0">
                <a:solidFill>
                  <a:schemeClr val="bg1"/>
                </a:solidFill>
              </a:rPr>
              <a:t>29/30</a:t>
            </a:r>
          </a:p>
        </p:txBody>
      </p:sp>
      <p:cxnSp>
        <p:nvCxnSpPr>
          <p:cNvPr id="7" name="Conector recto 6">
            <a:extLst>
              <a:ext uri="{FF2B5EF4-FFF2-40B4-BE49-F238E27FC236}">
                <a16:creationId xmlns:a16="http://schemas.microsoft.com/office/drawing/2014/main" id="{82030501-4407-0608-BA56-46D2EC5E4F64}"/>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E62551B6-1D9F-0D9F-8603-83455E9DB018}"/>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240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AEB1932-B7E2-6FFB-B1D1-101CBB38A0E1}"/>
              </a:ext>
            </a:extLst>
          </p:cNvPr>
          <p:cNvSpPr>
            <a:spLocks noGrp="1"/>
          </p:cNvSpPr>
          <p:nvPr>
            <p:ph idx="1"/>
          </p:nvPr>
        </p:nvSpPr>
        <p:spPr>
          <a:xfrm>
            <a:off x="838200" y="1825625"/>
            <a:ext cx="10191885" cy="4351338"/>
          </a:xfrm>
        </p:spPr>
        <p:txBody>
          <a:bodyPr/>
          <a:lstStyle/>
          <a:p>
            <a:pPr marL="0" indent="0" algn="just">
              <a:buNone/>
            </a:pPr>
            <a:endParaRPr lang="es-MX" sz="2400" dirty="0">
              <a:latin typeface="Arial" panose="020B0604020202020204" pitchFamily="34" charset="0"/>
              <a:cs typeface="Arial" panose="020B0604020202020204" pitchFamily="34" charset="0"/>
            </a:endParaRPr>
          </a:p>
        </p:txBody>
      </p:sp>
      <p:sp>
        <p:nvSpPr>
          <p:cNvPr id="4" name="1 Título">
            <a:extLst>
              <a:ext uri="{FF2B5EF4-FFF2-40B4-BE49-F238E27FC236}">
                <a16:creationId xmlns:a16="http://schemas.microsoft.com/office/drawing/2014/main" id="{75D5B119-5212-C16E-9101-623D0F827014}"/>
              </a:ext>
            </a:extLst>
          </p:cNvPr>
          <p:cNvSpPr txBox="1">
            <a:spLocks/>
          </p:cNvSpPr>
          <p:nvPr/>
        </p:nvSpPr>
        <p:spPr>
          <a:xfrm>
            <a:off x="3588449" y="582694"/>
            <a:ext cx="4483357" cy="531679"/>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400" cap="none" dirty="0">
                <a:solidFill>
                  <a:schemeClr val="tx1"/>
                </a:solidFill>
                <a:latin typeface="Times New Roman" panose="02020603050405020304" pitchFamily="18" charset="0"/>
                <a:cs typeface="Times New Roman" panose="02020603050405020304" pitchFamily="18" charset="0"/>
              </a:rPr>
              <a:t>Trabajos a fututo</a:t>
            </a:r>
            <a:endParaRPr lang="es-MX" sz="4400" dirty="0">
              <a:solidFill>
                <a:srgbClr val="002060"/>
              </a:solidFill>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927AD482-44D5-C8BD-310E-82F7586AC12E}"/>
              </a:ext>
            </a:extLst>
          </p:cNvPr>
          <p:cNvPicPr>
            <a:picLocks noChangeAspect="1"/>
          </p:cNvPicPr>
          <p:nvPr/>
        </p:nvPicPr>
        <p:blipFill rotWithShape="1">
          <a:blip r:embed="rId2"/>
          <a:srcRect r="53672" b="5090"/>
          <a:stretch/>
        </p:blipFill>
        <p:spPr>
          <a:xfrm>
            <a:off x="11402292" y="0"/>
            <a:ext cx="771649" cy="6858000"/>
          </a:xfrm>
          <a:prstGeom prst="rect">
            <a:avLst/>
          </a:prstGeom>
        </p:spPr>
      </p:pic>
      <p:sp>
        <p:nvSpPr>
          <p:cNvPr id="6" name="CuadroTexto 11">
            <a:extLst>
              <a:ext uri="{FF2B5EF4-FFF2-40B4-BE49-F238E27FC236}">
                <a16:creationId xmlns:a16="http://schemas.microsoft.com/office/drawing/2014/main" id="{E8E3CA37-9201-1430-74EA-38622FB1CC45}"/>
              </a:ext>
            </a:extLst>
          </p:cNvPr>
          <p:cNvSpPr txBox="1"/>
          <p:nvPr/>
        </p:nvSpPr>
        <p:spPr>
          <a:xfrm>
            <a:off x="11216189" y="6028190"/>
            <a:ext cx="1143853" cy="400110"/>
          </a:xfrm>
          <a:prstGeom prst="rect">
            <a:avLst/>
          </a:prstGeom>
          <a:noFill/>
        </p:spPr>
        <p:txBody>
          <a:bodyPr wrap="square" rtlCol="0">
            <a:spAutoFit/>
          </a:bodyPr>
          <a:lstStyle/>
          <a:p>
            <a:pPr algn="ctr"/>
            <a:r>
              <a:rPr lang="es-MX" sz="2000" b="1" dirty="0">
                <a:solidFill>
                  <a:schemeClr val="bg1"/>
                </a:solidFill>
              </a:rPr>
              <a:t>29/30</a:t>
            </a:r>
          </a:p>
        </p:txBody>
      </p:sp>
      <p:cxnSp>
        <p:nvCxnSpPr>
          <p:cNvPr id="7" name="Conector recto 6">
            <a:extLst>
              <a:ext uri="{FF2B5EF4-FFF2-40B4-BE49-F238E27FC236}">
                <a16:creationId xmlns:a16="http://schemas.microsoft.com/office/drawing/2014/main" id="{82030501-4407-0608-BA56-46D2EC5E4F64}"/>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E62551B6-1D9F-0D9F-8603-83455E9DB018}"/>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677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656B029-F493-B237-12E6-85FFB210FE3B}"/>
              </a:ext>
            </a:extLst>
          </p:cNvPr>
          <p:cNvSpPr>
            <a:spLocks noGrp="1"/>
          </p:cNvSpPr>
          <p:nvPr>
            <p:ph idx="1"/>
          </p:nvPr>
        </p:nvSpPr>
        <p:spPr>
          <a:xfrm>
            <a:off x="838200" y="1825625"/>
            <a:ext cx="9980220" cy="4351338"/>
          </a:xfrm>
        </p:spPr>
        <p:txBody>
          <a:bodyPr>
            <a:normAutofit/>
          </a:bodyPr>
          <a:lstStyle/>
          <a:p>
            <a:pPr algn="just"/>
            <a:endParaRPr lang="es-MX" dirty="0"/>
          </a:p>
          <a:p>
            <a:pPr marL="0" indent="0">
              <a:buNone/>
            </a:pPr>
            <a:endParaRPr lang="es-MX" dirty="0"/>
          </a:p>
        </p:txBody>
      </p:sp>
      <p:sp>
        <p:nvSpPr>
          <p:cNvPr id="6" name="1 Título">
            <a:extLst>
              <a:ext uri="{FF2B5EF4-FFF2-40B4-BE49-F238E27FC236}">
                <a16:creationId xmlns:a16="http://schemas.microsoft.com/office/drawing/2014/main" id="{E643693F-8A00-6174-2597-3836DF93B216}"/>
              </a:ext>
            </a:extLst>
          </p:cNvPr>
          <p:cNvSpPr txBox="1">
            <a:spLocks noGrp="1"/>
          </p:cNvSpPr>
          <p:nvPr>
            <p:ph type="title"/>
          </p:nvPr>
        </p:nvSpPr>
        <p:spPr>
          <a:xfrm>
            <a:off x="2361391" y="428078"/>
            <a:ext cx="6933837" cy="705036"/>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000" cap="none" dirty="0">
                <a:solidFill>
                  <a:schemeClr val="tx1"/>
                </a:solidFill>
                <a:latin typeface="Times New Roman" panose="02020603050405020304" pitchFamily="18" charset="0"/>
                <a:cs typeface="Times New Roman" panose="02020603050405020304" pitchFamily="18" charset="0"/>
              </a:rPr>
              <a:t>Referencias</a:t>
            </a:r>
            <a:endParaRPr lang="es-MX" sz="4000" dirty="0">
              <a:solidFill>
                <a:srgbClr val="002060"/>
              </a:solidFill>
              <a:latin typeface="Times New Roman" panose="02020603050405020304" pitchFamily="18" charset="0"/>
              <a:cs typeface="Times New Roman" panose="02020603050405020304" pitchFamily="18" charset="0"/>
            </a:endParaRPr>
          </a:p>
        </p:txBody>
      </p:sp>
      <p:cxnSp>
        <p:nvCxnSpPr>
          <p:cNvPr id="7" name="Conector recto 6">
            <a:extLst>
              <a:ext uri="{FF2B5EF4-FFF2-40B4-BE49-F238E27FC236}">
                <a16:creationId xmlns:a16="http://schemas.microsoft.com/office/drawing/2014/main" id="{D115966E-113E-1017-8D9D-E8D80E388571}"/>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D3730E2D-452C-66BA-5FCA-D0B657D262AD}"/>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32688872-792E-2B2C-0113-3237D445BDDA}"/>
              </a:ext>
            </a:extLst>
          </p:cNvPr>
          <p:cNvPicPr>
            <a:picLocks noChangeAspect="1"/>
          </p:cNvPicPr>
          <p:nvPr/>
        </p:nvPicPr>
        <p:blipFill rotWithShape="1">
          <a:blip r:embed="rId2"/>
          <a:srcRect r="53672" b="5090"/>
          <a:stretch/>
        </p:blipFill>
        <p:spPr>
          <a:xfrm>
            <a:off x="11353800" y="0"/>
            <a:ext cx="838200" cy="6858000"/>
          </a:xfrm>
          <a:prstGeom prst="rect">
            <a:avLst/>
          </a:prstGeom>
        </p:spPr>
      </p:pic>
      <p:sp>
        <p:nvSpPr>
          <p:cNvPr id="10" name="CuadroTexto 11">
            <a:extLst>
              <a:ext uri="{FF2B5EF4-FFF2-40B4-BE49-F238E27FC236}">
                <a16:creationId xmlns:a16="http://schemas.microsoft.com/office/drawing/2014/main" id="{E05FA27E-A63B-D8D0-D3B6-92D6E4872F6F}"/>
              </a:ext>
            </a:extLst>
          </p:cNvPr>
          <p:cNvSpPr txBox="1"/>
          <p:nvPr/>
        </p:nvSpPr>
        <p:spPr>
          <a:xfrm>
            <a:off x="11268570" y="6143223"/>
            <a:ext cx="914400" cy="400110"/>
          </a:xfrm>
          <a:prstGeom prst="rect">
            <a:avLst/>
          </a:prstGeom>
          <a:noFill/>
        </p:spPr>
        <p:txBody>
          <a:bodyPr wrap="square" rtlCol="0">
            <a:spAutoFit/>
          </a:bodyPr>
          <a:lstStyle/>
          <a:p>
            <a:pPr algn="ctr"/>
            <a:r>
              <a:rPr lang="es-MX" sz="2000" b="1" dirty="0">
                <a:solidFill>
                  <a:schemeClr val="bg1"/>
                </a:solidFill>
              </a:rPr>
              <a:t>30/30</a:t>
            </a:r>
          </a:p>
        </p:txBody>
      </p:sp>
      <p:sp>
        <p:nvSpPr>
          <p:cNvPr id="2" name="Marcador de contenido 2">
            <a:extLst>
              <a:ext uri="{FF2B5EF4-FFF2-40B4-BE49-F238E27FC236}">
                <a16:creationId xmlns:a16="http://schemas.microsoft.com/office/drawing/2014/main" id="{66EB6F23-E9C7-F9F3-E8AB-BD20A15F37B2}"/>
              </a:ext>
            </a:extLst>
          </p:cNvPr>
          <p:cNvSpPr txBox="1">
            <a:spLocks/>
          </p:cNvSpPr>
          <p:nvPr/>
        </p:nvSpPr>
        <p:spPr>
          <a:xfrm>
            <a:off x="636461" y="1398988"/>
            <a:ext cx="10515600" cy="49442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MX" sz="1800" dirty="0">
                <a:solidFill>
                  <a:srgbClr val="000000"/>
                </a:solidFill>
                <a:latin typeface="Arial" panose="020B0604020202020204" pitchFamily="34" charset="0"/>
                <a:cs typeface="Arial" panose="020B0604020202020204" pitchFamily="34" charset="0"/>
              </a:rPr>
              <a:t>[1] Skin Cancer (2023) Cáncer de piel en personas de piel oscura [online]. Available. </a:t>
            </a:r>
            <a:r>
              <a:rPr lang="es-MX" sz="1800" dirty="0">
                <a:solidFill>
                  <a:srgbClr val="000000"/>
                </a:solidFill>
                <a:latin typeface="Arial" panose="020B0604020202020204" pitchFamily="34" charset="0"/>
                <a:cs typeface="Arial" panose="020B0604020202020204" pitchFamily="34" charset="0"/>
                <a:hlinkClick r:id="rId3"/>
              </a:rPr>
              <a:t>https://cancerdepiel.org/prevencion/cancer-de-piel-en-personas-de-piel-oscura</a:t>
            </a:r>
            <a:endParaRPr lang="es-MX" sz="1800" dirty="0">
              <a:solidFill>
                <a:srgbClr val="000000"/>
              </a:solidFill>
              <a:latin typeface="Arial" panose="020B0604020202020204" pitchFamily="34" charset="0"/>
              <a:cs typeface="Arial" panose="020B0604020202020204" pitchFamily="34" charset="0"/>
            </a:endParaRPr>
          </a:p>
          <a:p>
            <a:pPr algn="just"/>
            <a:r>
              <a:rPr lang="es-MX" sz="1800" dirty="0">
                <a:solidFill>
                  <a:srgbClr val="000000"/>
                </a:solidFill>
                <a:effectLst/>
                <a:latin typeface="Arial" panose="020B0604020202020204" pitchFamily="34" charset="0"/>
                <a:cs typeface="Arial" panose="020B0604020202020204" pitchFamily="34" charset="0"/>
              </a:rPr>
              <a:t>[2] M. del Carmen Hernández (2023, Jul 9) Lesiones en la piel por exposición solar [online]. Available. </a:t>
            </a:r>
            <a:r>
              <a:rPr lang="es-MX" sz="1800" dirty="0">
                <a:solidFill>
                  <a:srgbClr val="000000"/>
                </a:solidFill>
                <a:effectLst/>
                <a:latin typeface="Arial" panose="020B0604020202020204" pitchFamily="34" charset="0"/>
                <a:cs typeface="Arial" panose="020B0604020202020204" pitchFamily="34" charset="0"/>
                <a:hlinkClick r:id="rId4"/>
              </a:rPr>
              <a:t>https://mejorconsalud.as.com/lesiones-piel-exposicion-solar/</a:t>
            </a:r>
            <a:endParaRPr lang="es-MX" sz="1800" dirty="0">
              <a:effectLst/>
              <a:latin typeface="ArialMT"/>
            </a:endParaRPr>
          </a:p>
          <a:p>
            <a:r>
              <a:rPr lang="es-MX" sz="1800" dirty="0">
                <a:effectLst/>
                <a:latin typeface="ArialMT"/>
              </a:rPr>
              <a:t>[3] A. Padilla (2022, Jun 10) “¿Cómo puedo detectar el cancer de piel?” [online]. Available:</a:t>
            </a:r>
            <a:r>
              <a:rPr lang="es-MX" sz="1800" dirty="0">
                <a:solidFill>
                  <a:srgbClr val="0260BF"/>
                </a:solidFill>
                <a:effectLst/>
                <a:latin typeface="ArialMT"/>
              </a:rPr>
              <a:t>https://uag.mx/es/mediaHub/como-puedo- detectar-el-cancer-de-piel/2022-06#:~:text=El%20c%C3%A1ncer%20de%20piel%20es,presenta%20en%20orejas%20y%20p%C3%A1rpados</a:t>
            </a:r>
            <a:r>
              <a:rPr lang="es-MX" sz="1800" dirty="0">
                <a:effectLst/>
                <a:latin typeface="ArialMT"/>
              </a:rPr>
              <a:t>. </a:t>
            </a:r>
            <a:endParaRPr lang="es-MX" sz="2000" dirty="0">
              <a:solidFill>
                <a:srgbClr val="202124"/>
              </a:solidFill>
              <a:latin typeface="Arial" panose="020B0604020202020204" pitchFamily="34" charset="0"/>
              <a:cs typeface="Arial" panose="020B0604020202020204" pitchFamily="34" charset="0"/>
            </a:endParaRPr>
          </a:p>
          <a:p>
            <a:pPr algn="just"/>
            <a:r>
              <a:rPr lang="es-MX" sz="1800" dirty="0">
                <a:effectLst/>
                <a:latin typeface="ArialMT"/>
              </a:rPr>
              <a:t>[4] A. B. Zánchez Lidón “Aplicación para la detección temprana de lesiones en la piel mediante inteligencia artificial”. Tesis, Escuela Universitaria Politecina de Madrid, España, 2021. </a:t>
            </a:r>
            <a:endParaRPr lang="es-MX" sz="2000" dirty="0">
              <a:solidFill>
                <a:srgbClr val="202124"/>
              </a:solidFill>
              <a:latin typeface="Arial" panose="020B0604020202020204" pitchFamily="34" charset="0"/>
              <a:cs typeface="Arial" panose="020B0604020202020204" pitchFamily="34" charset="0"/>
            </a:endParaRPr>
          </a:p>
          <a:p>
            <a:pPr algn="just"/>
            <a:r>
              <a:rPr lang="es-MX" sz="1800" dirty="0">
                <a:effectLst/>
                <a:latin typeface="ArialMT"/>
              </a:rPr>
              <a:t>[5] S. Riaño Borda, “Detección de melanomas de piel malignos mediante procesamiento digital de imágenes usando redes neuronales convulcionales”. Tesis, Universidad Santo Tomás, Bogotá Colombia 2022 .</a:t>
            </a:r>
          </a:p>
          <a:p>
            <a:pPr algn="just"/>
            <a:endParaRPr lang="es-MX" sz="1400" dirty="0"/>
          </a:p>
        </p:txBody>
      </p:sp>
    </p:spTree>
    <p:extLst>
      <p:ext uri="{BB962C8B-B14F-4D97-AF65-F5344CB8AC3E}">
        <p14:creationId xmlns:p14="http://schemas.microsoft.com/office/powerpoint/2010/main" val="136044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3"/>
          <a:srcRect r="53672" b="5090"/>
          <a:stretch/>
        </p:blipFill>
        <p:spPr>
          <a:xfrm>
            <a:off x="11259541" y="0"/>
            <a:ext cx="932459" cy="6858000"/>
          </a:xfrm>
          <a:prstGeom prst="rect">
            <a:avLst/>
          </a:prstGeom>
        </p:spPr>
      </p:pic>
      <p:sp>
        <p:nvSpPr>
          <p:cNvPr id="8" name="1 Título"/>
          <p:cNvSpPr txBox="1">
            <a:spLocks/>
          </p:cNvSpPr>
          <p:nvPr/>
        </p:nvSpPr>
        <p:spPr>
          <a:xfrm>
            <a:off x="3086105" y="344341"/>
            <a:ext cx="5377787" cy="573690"/>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400" cap="none" dirty="0">
                <a:solidFill>
                  <a:schemeClr val="tx1"/>
                </a:solidFill>
                <a:latin typeface="Times New Roman" panose="02020603050405020304" pitchFamily="18" charset="0"/>
                <a:cs typeface="Times New Roman" panose="02020603050405020304" pitchFamily="18" charset="0"/>
              </a:rPr>
              <a:t>Objetivos</a:t>
            </a:r>
            <a:endParaRPr lang="es-MX" sz="4400" dirty="0">
              <a:solidFill>
                <a:srgbClr val="002060"/>
              </a:solidFill>
              <a:latin typeface="Times New Roman" panose="02020603050405020304" pitchFamily="18" charset="0"/>
              <a:cs typeface="Times New Roman" panose="02020603050405020304" pitchFamily="18" charset="0"/>
            </a:endParaRPr>
          </a:p>
        </p:txBody>
      </p:sp>
      <p:sp>
        <p:nvSpPr>
          <p:cNvPr id="2" name="CuadroTexto 1">
            <a:extLst>
              <a:ext uri="{FF2B5EF4-FFF2-40B4-BE49-F238E27FC236}">
                <a16:creationId xmlns:a16="http://schemas.microsoft.com/office/drawing/2014/main" id="{22079ECD-2E87-401A-BC2A-63064F02A9B7}"/>
              </a:ext>
            </a:extLst>
          </p:cNvPr>
          <p:cNvSpPr txBox="1"/>
          <p:nvPr/>
        </p:nvSpPr>
        <p:spPr>
          <a:xfrm>
            <a:off x="872442" y="890830"/>
            <a:ext cx="9805112" cy="2189189"/>
          </a:xfrm>
          <a:prstGeom prst="rect">
            <a:avLst/>
          </a:prstGeom>
        </p:spPr>
        <p:txBody>
          <a:bodyPr wrap="square">
            <a:spAutoFit/>
          </a:bodyPr>
          <a:lstStyle>
            <a:defPPr>
              <a:defRPr lang="es-MX"/>
            </a:defPPr>
            <a:lvl1pPr algn="just">
              <a:lnSpc>
                <a:spcPct val="150000"/>
              </a:lnSpc>
              <a:defRPr sz="2400" b="0" i="0" u="none" strike="noStrike">
                <a:solidFill>
                  <a:srgbClr val="374151"/>
                </a:solidFill>
                <a:effectLst/>
                <a:latin typeface="Söhne"/>
              </a:defRPr>
            </a:lvl1pPr>
          </a:lstStyle>
          <a:p>
            <a:pPr marL="6350" indent="-9525">
              <a:lnSpc>
                <a:spcPct val="117000"/>
              </a:lnSpc>
              <a:spcAft>
                <a:spcPts val="3055"/>
              </a:spcAft>
            </a:pPr>
            <a:r>
              <a:rPr lang="es-MX" b="1" dirty="0">
                <a:solidFill>
                  <a:schemeClr val="tx1"/>
                </a:solidFill>
                <a:latin typeface="Arial" panose="020B0604020202020204" pitchFamily="34" charset="0"/>
                <a:ea typeface="Arial" panose="020B0604020202020204" pitchFamily="34" charset="0"/>
              </a:rPr>
              <a:t>General</a:t>
            </a:r>
          </a:p>
          <a:p>
            <a:pPr marL="6350" indent="-9525">
              <a:lnSpc>
                <a:spcPct val="117000"/>
              </a:lnSpc>
              <a:spcAft>
                <a:spcPts val="3055"/>
              </a:spcAft>
            </a:pPr>
            <a:r>
              <a:rPr lang="es-MX" dirty="0">
                <a:solidFill>
                  <a:schemeClr val="tx1"/>
                </a:solidFill>
                <a:latin typeface="Arial" panose="020B0604020202020204" pitchFamily="34" charset="0"/>
                <a:ea typeface="Arial" panose="020B0604020202020204" pitchFamily="34" charset="0"/>
              </a:rPr>
              <a:t>Diseñar un prototipo para la identificación de lesiones en la piel, causadas por la exposición a los rayos del sol mediante el uso de una red neuronal convolucional entrenada.</a:t>
            </a:r>
            <a:endParaRPr lang="es-MX" dirty="0"/>
          </a:p>
        </p:txBody>
      </p:sp>
      <p:sp>
        <p:nvSpPr>
          <p:cNvPr id="6" name="CuadroTexto 11">
            <a:extLst>
              <a:ext uri="{FF2B5EF4-FFF2-40B4-BE49-F238E27FC236}">
                <a16:creationId xmlns:a16="http://schemas.microsoft.com/office/drawing/2014/main" id="{1AC0DF5D-7EBB-4F44-B861-4600BAACC54D}"/>
              </a:ext>
            </a:extLst>
          </p:cNvPr>
          <p:cNvSpPr txBox="1"/>
          <p:nvPr/>
        </p:nvSpPr>
        <p:spPr>
          <a:xfrm>
            <a:off x="11277600" y="6149374"/>
            <a:ext cx="914400" cy="400110"/>
          </a:xfrm>
          <a:prstGeom prst="rect">
            <a:avLst/>
          </a:prstGeom>
          <a:noFill/>
        </p:spPr>
        <p:txBody>
          <a:bodyPr wrap="square" rtlCol="0">
            <a:spAutoFit/>
          </a:bodyPr>
          <a:lstStyle/>
          <a:p>
            <a:pPr algn="ctr"/>
            <a:r>
              <a:rPr lang="es-MX" sz="2000" b="1" dirty="0">
                <a:solidFill>
                  <a:schemeClr val="bg1"/>
                </a:solidFill>
              </a:rPr>
              <a:t>3/30</a:t>
            </a:r>
            <a:endParaRPr lang="es-MX" sz="2800" b="1" dirty="0">
              <a:solidFill>
                <a:schemeClr val="bg1"/>
              </a:solidFill>
            </a:endParaRPr>
          </a:p>
        </p:txBody>
      </p:sp>
      <p:cxnSp>
        <p:nvCxnSpPr>
          <p:cNvPr id="12" name="Conector recto 11">
            <a:extLst>
              <a:ext uri="{FF2B5EF4-FFF2-40B4-BE49-F238E27FC236}">
                <a16:creationId xmlns:a16="http://schemas.microsoft.com/office/drawing/2014/main" id="{1718F08E-F8FC-0535-0FDD-D6D3E3C9CD81}"/>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126C8DBE-274C-0CBB-6EE0-77EF7A86A094}"/>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441C86A3-E1D5-7183-CCA6-50CBBD45BC45}"/>
              </a:ext>
            </a:extLst>
          </p:cNvPr>
          <p:cNvSpPr txBox="1"/>
          <p:nvPr/>
        </p:nvSpPr>
        <p:spPr>
          <a:xfrm>
            <a:off x="693933" y="3462142"/>
            <a:ext cx="9753600" cy="4020268"/>
          </a:xfrm>
          <a:prstGeom prst="rect">
            <a:avLst/>
          </a:prstGeom>
          <a:noFill/>
        </p:spPr>
        <p:txBody>
          <a:bodyPr wrap="square" rtlCol="0">
            <a:spAutoFit/>
          </a:bodyPr>
          <a:lstStyle/>
          <a:p>
            <a:pPr algn="just" fontAlgn="base">
              <a:lnSpc>
                <a:spcPct val="117000"/>
              </a:lnSpc>
              <a:spcAft>
                <a:spcPts val="115"/>
              </a:spcAft>
              <a:buClr>
                <a:srgbClr val="000000"/>
              </a:buClr>
              <a:buSzPts val="1100"/>
            </a:pPr>
            <a:r>
              <a:rPr lang="es-MX" sz="2400" b="1" dirty="0">
                <a:latin typeface="Arial" panose="020B0604020202020204" pitchFamily="34" charset="0"/>
                <a:cs typeface="Arial" panose="020B0604020202020204" pitchFamily="34" charset="0"/>
              </a:rPr>
              <a:t>Específicos</a:t>
            </a:r>
          </a:p>
          <a:p>
            <a:pPr marL="342900" lvl="0" indent="-342900" algn="just">
              <a:lnSpc>
                <a:spcPct val="150000"/>
              </a:lnSpc>
              <a:buFont typeface="Symbol" pitchFamily="2" charset="2"/>
              <a:buChar char=""/>
              <a:tabLst>
                <a:tab pos="457200" algn="l"/>
              </a:tabLst>
            </a:pPr>
            <a:r>
              <a:rPr lang="es-MX" sz="1800" dirty="0">
                <a:solidFill>
                  <a:srgbClr val="0D0D0D"/>
                </a:solidFill>
                <a:effectLst/>
                <a:latin typeface="Arial" panose="020B0604020202020204" pitchFamily="34" charset="0"/>
                <a:ea typeface="Times New Roman" panose="02020603050405020304" pitchFamily="18" charset="0"/>
              </a:rPr>
              <a:t>Almacenar imágenes validadas a partir de un repositorio obtenido de los conjuntos de datos extraídos de la plataforma Kaggle.</a:t>
            </a:r>
            <a:endParaRPr lang="es-MX"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itchFamily="2" charset="2"/>
              <a:buChar char=""/>
              <a:tabLst>
                <a:tab pos="457200" algn="l"/>
              </a:tabLst>
            </a:pPr>
            <a:r>
              <a:rPr lang="es-MX" sz="1800" dirty="0">
                <a:solidFill>
                  <a:srgbClr val="0D0D0D"/>
                </a:solidFill>
                <a:effectLst/>
                <a:latin typeface="Arial" panose="020B0604020202020204" pitchFamily="34" charset="0"/>
                <a:ea typeface="Times New Roman" panose="02020603050405020304" pitchFamily="18" charset="0"/>
              </a:rPr>
              <a:t>Etiquetar las imágenes obtenidas manualmente mediante la herramienta labelimg.</a:t>
            </a:r>
            <a:endParaRPr lang="es-MX"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itchFamily="2" charset="2"/>
              <a:buChar char=""/>
              <a:tabLst>
                <a:tab pos="457200" algn="l"/>
              </a:tabLst>
            </a:pPr>
            <a:r>
              <a:rPr lang="es-MX" sz="1800" dirty="0">
                <a:solidFill>
                  <a:srgbClr val="0D0D0D"/>
                </a:solidFill>
                <a:effectLst/>
                <a:latin typeface="Arial" panose="020B0604020202020204" pitchFamily="34" charset="0"/>
                <a:ea typeface="Times New Roman" panose="02020603050405020304" pitchFamily="18" charset="0"/>
              </a:rPr>
              <a:t>Analizar y seleccionar el tipo de red neuronal convolucional a entrenar.</a:t>
            </a:r>
            <a:endParaRPr lang="es-MX"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itchFamily="2" charset="2"/>
              <a:buChar char=""/>
              <a:tabLst>
                <a:tab pos="457200" algn="l"/>
              </a:tabLst>
            </a:pPr>
            <a:r>
              <a:rPr lang="es-MX" sz="1800" dirty="0">
                <a:solidFill>
                  <a:srgbClr val="0D0D0D"/>
                </a:solidFill>
                <a:effectLst/>
                <a:latin typeface="Arial" panose="020B0604020202020204" pitchFamily="34" charset="0"/>
                <a:ea typeface="Times New Roman" panose="02020603050405020304" pitchFamily="18" charset="0"/>
              </a:rPr>
              <a:t>Entrenar la red neuronal convolucional para calsifique imágenes de lesiones en la piel.</a:t>
            </a:r>
            <a:endParaRPr lang="es-MX"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itchFamily="2" charset="2"/>
              <a:buChar char=""/>
              <a:tabLst>
                <a:tab pos="457200" algn="l"/>
              </a:tabLst>
            </a:pPr>
            <a:r>
              <a:rPr lang="es-MX" sz="1800" dirty="0">
                <a:solidFill>
                  <a:srgbClr val="0D0D0D"/>
                </a:solidFill>
                <a:effectLst/>
                <a:latin typeface="Arial" panose="020B0604020202020204" pitchFamily="34" charset="0"/>
                <a:ea typeface="Times New Roman" panose="02020603050405020304" pitchFamily="18" charset="0"/>
              </a:rPr>
              <a:t>Aplicar a una interfáz gráfica la red neuronal convolucional.</a:t>
            </a:r>
            <a:endParaRPr lang="es-MX" sz="1800" dirty="0">
              <a:effectLst/>
              <a:latin typeface="Times New Roman" panose="02020603050405020304" pitchFamily="18" charset="0"/>
              <a:ea typeface="Times New Roman" panose="02020603050405020304" pitchFamily="18" charset="0"/>
            </a:endParaRPr>
          </a:p>
          <a:p>
            <a:pPr marL="342908" indent="-342908" algn="just" fontAlgn="base">
              <a:lnSpc>
                <a:spcPct val="117000"/>
              </a:lnSpc>
              <a:spcAft>
                <a:spcPts val="115"/>
              </a:spcAft>
              <a:buClr>
                <a:srgbClr val="000000"/>
              </a:buClr>
              <a:buSzPts val="1100"/>
              <a:buFont typeface="Arial" panose="020B0604020202020204" pitchFamily="34" charset="0"/>
              <a:buChar char="•"/>
            </a:pPr>
            <a:endParaRPr lang="es-MX" sz="2400" dirty="0">
              <a:latin typeface="Arial" panose="020B0604020202020204" pitchFamily="34" charset="0"/>
              <a:cs typeface="Arial" panose="020B0604020202020204" pitchFamily="34" charset="0"/>
            </a:endParaRPr>
          </a:p>
          <a:p>
            <a:pPr marL="342908" indent="-342908" algn="just" fontAlgn="base">
              <a:lnSpc>
                <a:spcPct val="117000"/>
              </a:lnSpc>
              <a:spcAft>
                <a:spcPts val="115"/>
              </a:spcAft>
              <a:buClr>
                <a:srgbClr val="000000"/>
              </a:buClr>
              <a:buSzPts val="1100"/>
              <a:buFont typeface="Arial" panose="020B0604020202020204" pitchFamily="34" charset="0"/>
              <a:buChar char="•"/>
            </a:pPr>
            <a:endParaRPr lang="es-MX"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886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CF41F09-3CF1-BF41-FC5E-C180285AEB39}"/>
              </a:ext>
            </a:extLst>
          </p:cNvPr>
          <p:cNvSpPr>
            <a:spLocks noGrp="1"/>
          </p:cNvSpPr>
          <p:nvPr>
            <p:ph idx="1"/>
          </p:nvPr>
        </p:nvSpPr>
        <p:spPr>
          <a:xfrm>
            <a:off x="618068" y="1618734"/>
            <a:ext cx="10515600" cy="5047709"/>
          </a:xfrm>
        </p:spPr>
        <p:txBody>
          <a:bodyPr>
            <a:normAutofit/>
          </a:bodyPr>
          <a:lstStyle/>
          <a:p>
            <a:pPr marL="0" indent="0" algn="just">
              <a:lnSpc>
                <a:spcPct val="150000"/>
              </a:lnSpc>
              <a:buNone/>
            </a:pPr>
            <a:r>
              <a:rPr lang="es-MX" sz="1800" dirty="0">
                <a:latin typeface="Arial" panose="020B0604020202020204" pitchFamily="34" charset="0"/>
              </a:rPr>
              <a:t>La necesidad de abordar la falta de cuidados en la exposición solar y las lesiones cutáneas resultantes no solo se fundamenta en la gravedad de los riesgos asociados, sino también en la oportunidad de implementar soluciones innovadoras. La realización de bronceados y actividades al aire libre sin medidas preventivas, como el uso de protector solar, ha demostrado ser un factor determinante en la aparición de agresiones cutáneas de considerables proporciones. [2]</a:t>
            </a:r>
          </a:p>
          <a:p>
            <a:pPr marL="0" indent="0" algn="just">
              <a:lnSpc>
                <a:spcPct val="150000"/>
              </a:lnSpc>
              <a:buNone/>
            </a:pPr>
            <a:r>
              <a:rPr lang="es-MX" sz="1800" dirty="0">
                <a:latin typeface="Arial" panose="020B0604020202020204" pitchFamily="34" charset="0"/>
              </a:rPr>
              <a:t>La evidencia de lesiones cutáneas graves como resultado de la omisión de cuidados básicos subraya la necesidad urgente de concientización y acción preventiva. Sin embargo, para fortalecer aún más esta respuesta, se plantea la oportunidad de desarrollar un prototipo de detección de imágenes para estas lesiones. Un sistema de este tipo podría mejorar la identificación temprana de problemas cutáneos relacionados con la exposición solar, permitiendo una intervención más rápida y eficiente.</a:t>
            </a:r>
          </a:p>
        </p:txBody>
      </p:sp>
      <p:sp>
        <p:nvSpPr>
          <p:cNvPr id="4" name="1 Título">
            <a:extLst>
              <a:ext uri="{FF2B5EF4-FFF2-40B4-BE49-F238E27FC236}">
                <a16:creationId xmlns:a16="http://schemas.microsoft.com/office/drawing/2014/main" id="{95BDA104-9A60-283D-8FC1-D308E299BD59}"/>
              </a:ext>
            </a:extLst>
          </p:cNvPr>
          <p:cNvSpPr txBox="1">
            <a:spLocks/>
          </p:cNvSpPr>
          <p:nvPr/>
        </p:nvSpPr>
        <p:spPr>
          <a:xfrm>
            <a:off x="2094888" y="762455"/>
            <a:ext cx="7360222" cy="573690"/>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400" cap="none" dirty="0">
                <a:solidFill>
                  <a:schemeClr val="tx1"/>
                </a:solidFill>
                <a:latin typeface="Times New Roman" panose="02020603050405020304" pitchFamily="18" charset="0"/>
                <a:cs typeface="Times New Roman" panose="02020603050405020304" pitchFamily="18" charset="0"/>
              </a:rPr>
              <a:t>Justificación</a:t>
            </a:r>
            <a:endParaRPr lang="es-MX" sz="4400" dirty="0">
              <a:solidFill>
                <a:srgbClr val="002060"/>
              </a:solidFill>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B06E5D52-B6E2-1B72-AB2C-898F89992130}"/>
              </a:ext>
            </a:extLst>
          </p:cNvPr>
          <p:cNvPicPr>
            <a:picLocks noChangeAspect="1"/>
          </p:cNvPicPr>
          <p:nvPr/>
        </p:nvPicPr>
        <p:blipFill rotWithShape="1">
          <a:blip r:embed="rId3"/>
          <a:srcRect r="53672" b="5090"/>
          <a:stretch/>
        </p:blipFill>
        <p:spPr>
          <a:xfrm>
            <a:off x="11259541" y="0"/>
            <a:ext cx="932459" cy="6858000"/>
          </a:xfrm>
          <a:prstGeom prst="rect">
            <a:avLst/>
          </a:prstGeom>
        </p:spPr>
      </p:pic>
      <p:sp>
        <p:nvSpPr>
          <p:cNvPr id="6" name="CuadroTexto 11">
            <a:extLst>
              <a:ext uri="{FF2B5EF4-FFF2-40B4-BE49-F238E27FC236}">
                <a16:creationId xmlns:a16="http://schemas.microsoft.com/office/drawing/2014/main" id="{9C5222A9-F1B8-A923-9A5A-0BB502E9BACC}"/>
              </a:ext>
            </a:extLst>
          </p:cNvPr>
          <p:cNvSpPr txBox="1"/>
          <p:nvPr/>
        </p:nvSpPr>
        <p:spPr>
          <a:xfrm>
            <a:off x="11268570" y="6143223"/>
            <a:ext cx="914400" cy="400110"/>
          </a:xfrm>
          <a:prstGeom prst="rect">
            <a:avLst/>
          </a:prstGeom>
          <a:noFill/>
        </p:spPr>
        <p:txBody>
          <a:bodyPr wrap="square" rtlCol="0">
            <a:spAutoFit/>
          </a:bodyPr>
          <a:lstStyle/>
          <a:p>
            <a:pPr algn="ctr"/>
            <a:r>
              <a:rPr lang="es-MX" sz="2000" b="1" dirty="0">
                <a:solidFill>
                  <a:schemeClr val="bg1"/>
                </a:solidFill>
              </a:rPr>
              <a:t>4/30</a:t>
            </a:r>
            <a:endParaRPr lang="es-MX" sz="2800" b="1" dirty="0">
              <a:solidFill>
                <a:schemeClr val="bg1"/>
              </a:solidFill>
            </a:endParaRPr>
          </a:p>
        </p:txBody>
      </p:sp>
      <p:cxnSp>
        <p:nvCxnSpPr>
          <p:cNvPr id="7" name="Conector recto 6">
            <a:extLst>
              <a:ext uri="{FF2B5EF4-FFF2-40B4-BE49-F238E27FC236}">
                <a16:creationId xmlns:a16="http://schemas.microsoft.com/office/drawing/2014/main" id="{1B204126-07EB-6A78-EDC7-AE4DC84EF215}"/>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BD3F7E57-4065-731F-A063-BF1A35F4A250}"/>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39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AC5C06-7CA7-9B34-199E-FAD621797B94}"/>
              </a:ext>
            </a:extLst>
          </p:cNvPr>
          <p:cNvSpPr>
            <a:spLocks noGrp="1"/>
          </p:cNvSpPr>
          <p:nvPr>
            <p:ph idx="1"/>
          </p:nvPr>
        </p:nvSpPr>
        <p:spPr>
          <a:xfrm>
            <a:off x="522137" y="1265445"/>
            <a:ext cx="10716491" cy="5592555"/>
          </a:xfrm>
        </p:spPr>
        <p:txBody>
          <a:bodyPr>
            <a:normAutofit/>
          </a:bodyPr>
          <a:lstStyle/>
          <a:p>
            <a:pPr marL="0" lvl="0" indent="0" algn="l">
              <a:lnSpc>
                <a:spcPct val="109000"/>
              </a:lnSpc>
              <a:spcAft>
                <a:spcPts val="10"/>
              </a:spcAft>
              <a:buNone/>
            </a:pPr>
            <a:r>
              <a:rPr lang="es-MX" sz="2400" b="1" dirty="0">
                <a:solidFill>
                  <a:srgbClr val="000000"/>
                </a:solidFill>
                <a:effectLst/>
                <a:latin typeface="Arial" panose="020B0604020202020204" pitchFamily="34" charset="0"/>
                <a:ea typeface="Arial" panose="020B0604020202020204" pitchFamily="34" charset="0"/>
                <a:cs typeface="Arial" panose="020B0604020202020204" pitchFamily="34" charset="0"/>
              </a:rPr>
              <a:t>Aplicación para la detección temprana de lesiones en la piel mediante inteligencia artificial. </a:t>
            </a:r>
            <a:r>
              <a:rPr lang="es-MX" sz="2400" dirty="0">
                <a:solidFill>
                  <a:srgbClr val="000000"/>
                </a:solidFill>
                <a:latin typeface="Arial" panose="020B0604020202020204" pitchFamily="34" charset="0"/>
                <a:cs typeface="Arial" panose="020B0604020202020204" pitchFamily="34" charset="0"/>
              </a:rPr>
              <a:t>[3]</a:t>
            </a:r>
          </a:p>
          <a:p>
            <a:pPr marL="0" lvl="0" indent="0" algn="l">
              <a:lnSpc>
                <a:spcPct val="109000"/>
              </a:lnSpc>
              <a:spcAft>
                <a:spcPts val="10"/>
              </a:spcAft>
              <a:buNone/>
            </a:pPr>
            <a:endParaRPr lang="es-MX" sz="240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0" indent="0" algn="just">
              <a:buNone/>
            </a:pPr>
            <a:r>
              <a:rPr lang="es-MX" sz="2600" dirty="0">
                <a:solidFill>
                  <a:srgbClr val="000000"/>
                </a:solidFill>
                <a:effectLst/>
                <a:latin typeface="Arial" panose="020B0604020202020204" pitchFamily="34" charset="0"/>
                <a:ea typeface="Arial" panose="020B0604020202020204" pitchFamily="34" charset="0"/>
                <a:cs typeface="Arial" panose="020B0604020202020204" pitchFamily="34" charset="0"/>
              </a:rPr>
              <a:t>El objetivo principal de este trabajo realizado en 2021 por  Alejandro Brugarolas Sánchez-Lidón en la Escuela Universitaria Politécnica de Madrid, España es la creación de una aplicación que permita a médicos especialistas y trabajadores generales de la salud mejorar sus capacidades en materia de detección de potenciales lesiones en la piel.</a:t>
            </a:r>
          </a:p>
        </p:txBody>
      </p:sp>
      <p:sp>
        <p:nvSpPr>
          <p:cNvPr id="4" name="1 Título">
            <a:extLst>
              <a:ext uri="{FF2B5EF4-FFF2-40B4-BE49-F238E27FC236}">
                <a16:creationId xmlns:a16="http://schemas.microsoft.com/office/drawing/2014/main" id="{7B5F7B05-0C26-F3FD-FB9B-793A18D2BEA3}"/>
              </a:ext>
            </a:extLst>
          </p:cNvPr>
          <p:cNvSpPr txBox="1">
            <a:spLocks/>
          </p:cNvSpPr>
          <p:nvPr/>
        </p:nvSpPr>
        <p:spPr>
          <a:xfrm>
            <a:off x="2028474" y="257842"/>
            <a:ext cx="7360222" cy="573690"/>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400" cap="none" dirty="0">
                <a:solidFill>
                  <a:schemeClr val="tx1"/>
                </a:solidFill>
                <a:latin typeface="Times New Roman" panose="02020603050405020304" pitchFamily="18" charset="0"/>
                <a:cs typeface="Times New Roman" panose="02020603050405020304" pitchFamily="18" charset="0"/>
              </a:rPr>
              <a:t>Estado del arte 1/3</a:t>
            </a:r>
            <a:endParaRPr lang="es-MX" sz="4400" dirty="0">
              <a:solidFill>
                <a:srgbClr val="002060"/>
              </a:solidFill>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8227E457-88C3-CDCE-FCD5-8C763441C3D7}"/>
              </a:ext>
            </a:extLst>
          </p:cNvPr>
          <p:cNvPicPr>
            <a:picLocks noChangeAspect="1"/>
          </p:cNvPicPr>
          <p:nvPr/>
        </p:nvPicPr>
        <p:blipFill rotWithShape="1">
          <a:blip r:embed="rId2"/>
          <a:srcRect r="53672" b="5090"/>
          <a:stretch/>
        </p:blipFill>
        <p:spPr>
          <a:xfrm>
            <a:off x="11328454" y="0"/>
            <a:ext cx="863546" cy="6858000"/>
          </a:xfrm>
          <a:prstGeom prst="rect">
            <a:avLst/>
          </a:prstGeom>
        </p:spPr>
      </p:pic>
      <p:sp>
        <p:nvSpPr>
          <p:cNvPr id="6" name="CuadroTexto 11">
            <a:extLst>
              <a:ext uri="{FF2B5EF4-FFF2-40B4-BE49-F238E27FC236}">
                <a16:creationId xmlns:a16="http://schemas.microsoft.com/office/drawing/2014/main" id="{C2DF658E-8B5B-4DCE-B47A-000F95EB778D}"/>
              </a:ext>
            </a:extLst>
          </p:cNvPr>
          <p:cNvSpPr txBox="1"/>
          <p:nvPr/>
        </p:nvSpPr>
        <p:spPr>
          <a:xfrm>
            <a:off x="11268570" y="6143223"/>
            <a:ext cx="914400" cy="400110"/>
          </a:xfrm>
          <a:prstGeom prst="rect">
            <a:avLst/>
          </a:prstGeom>
          <a:noFill/>
        </p:spPr>
        <p:txBody>
          <a:bodyPr wrap="square" rtlCol="0">
            <a:spAutoFit/>
          </a:bodyPr>
          <a:lstStyle/>
          <a:p>
            <a:pPr algn="ctr"/>
            <a:r>
              <a:rPr lang="es-MX" sz="2000" b="1" dirty="0">
                <a:solidFill>
                  <a:schemeClr val="bg1"/>
                </a:solidFill>
              </a:rPr>
              <a:t>5/30</a:t>
            </a:r>
            <a:endParaRPr lang="es-MX" sz="2800" b="1" dirty="0">
              <a:solidFill>
                <a:schemeClr val="bg1"/>
              </a:solidFill>
            </a:endParaRPr>
          </a:p>
        </p:txBody>
      </p:sp>
      <p:cxnSp>
        <p:nvCxnSpPr>
          <p:cNvPr id="7" name="Conector recto 6">
            <a:extLst>
              <a:ext uri="{FF2B5EF4-FFF2-40B4-BE49-F238E27FC236}">
                <a16:creationId xmlns:a16="http://schemas.microsoft.com/office/drawing/2014/main" id="{FC06F4ED-A0A6-0471-9569-602659E5B3A9}"/>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1AC4DF9F-D790-4EBD-1B7C-6990467F389D}"/>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438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AC5C06-7CA7-9B34-199E-FAD621797B94}"/>
              </a:ext>
            </a:extLst>
          </p:cNvPr>
          <p:cNvSpPr>
            <a:spLocks noGrp="1"/>
          </p:cNvSpPr>
          <p:nvPr>
            <p:ph idx="1"/>
          </p:nvPr>
        </p:nvSpPr>
        <p:spPr>
          <a:xfrm>
            <a:off x="552079" y="1373164"/>
            <a:ext cx="10716491" cy="5573871"/>
          </a:xfrm>
        </p:spPr>
        <p:txBody>
          <a:bodyPr>
            <a:normAutofit/>
          </a:bodyPr>
          <a:lstStyle/>
          <a:p>
            <a:pPr marL="0" lvl="0" indent="0" algn="just">
              <a:lnSpc>
                <a:spcPct val="109000"/>
              </a:lnSpc>
              <a:spcAft>
                <a:spcPts val="10"/>
              </a:spcAft>
              <a:buNone/>
            </a:pPr>
            <a:r>
              <a:rPr lang="es-MX" sz="2400" b="1" dirty="0">
                <a:solidFill>
                  <a:srgbClr val="000000"/>
                </a:solidFill>
                <a:latin typeface="Arial" panose="020B0604020202020204" pitchFamily="34" charset="0"/>
                <a:cs typeface="Arial" panose="020B0604020202020204" pitchFamily="34" charset="0"/>
              </a:rPr>
              <a:t>Detección de melanomas de piel malignos mediante procesamiento digital de imágenes usando redes neuronales convolucionales </a:t>
            </a:r>
            <a:r>
              <a:rPr lang="es-MX" sz="2400" dirty="0">
                <a:solidFill>
                  <a:srgbClr val="000000"/>
                </a:solidFill>
                <a:latin typeface="Arial" panose="020B0604020202020204" pitchFamily="34" charset="0"/>
                <a:cs typeface="Arial" panose="020B0604020202020204" pitchFamily="34" charset="0"/>
              </a:rPr>
              <a:t>[4]</a:t>
            </a:r>
          </a:p>
          <a:p>
            <a:pPr marL="0" indent="0" algn="just">
              <a:lnSpc>
                <a:spcPct val="109000"/>
              </a:lnSpc>
              <a:spcAft>
                <a:spcPts val="10"/>
              </a:spcAft>
              <a:buNone/>
            </a:pPr>
            <a:br>
              <a:rPr lang="es-MX" sz="2400" b="1" dirty="0">
                <a:solidFill>
                  <a:srgbClr val="000000"/>
                </a:solidFill>
                <a:latin typeface="Arial" panose="020B0604020202020204" pitchFamily="34" charset="0"/>
                <a:cs typeface="Arial" panose="020B0604020202020204" pitchFamily="34" charset="0"/>
              </a:rPr>
            </a:br>
            <a:r>
              <a:rPr lang="es-MX" sz="2400" dirty="0">
                <a:solidFill>
                  <a:srgbClr val="000000"/>
                </a:solidFill>
                <a:latin typeface="Arial" panose="020B0604020202020204" pitchFamily="34" charset="0"/>
                <a:cs typeface="Arial" panose="020B0604020202020204" pitchFamily="34" charset="0"/>
              </a:rPr>
              <a:t>Este proyecto realizado en 2022 para la Universidad Santo Tomás en Bogotá Colombia por  Sebastian Riaño Borda propone diseñar una red neuronal para el reconocimiento de melanomas mediante el uso de redes neuronales convolucionales. </a:t>
            </a:r>
            <a:r>
              <a:rPr lang="es-MX" sz="2400" dirty="0">
                <a:solidFill>
                  <a:srgbClr val="000000"/>
                </a:solidFill>
                <a:effectLst/>
                <a:latin typeface="Arial" panose="020B0604020202020204" pitchFamily="34" charset="0"/>
                <a:ea typeface="Arial" panose="020B0604020202020204" pitchFamily="34" charset="0"/>
              </a:rPr>
              <a:t>El propósito de este proyecto es ayudar a los profesionales en medicina con el diagnóstico de melanomas. </a:t>
            </a:r>
          </a:p>
          <a:p>
            <a:pPr marL="0" indent="0" algn="just">
              <a:lnSpc>
                <a:spcPct val="111000"/>
              </a:lnSpc>
              <a:spcAft>
                <a:spcPts val="90"/>
              </a:spcAft>
              <a:buNone/>
            </a:pPr>
            <a:endParaRPr lang="es-MX" sz="1800" dirty="0">
              <a:solidFill>
                <a:srgbClr val="000000"/>
              </a:solidFill>
              <a:latin typeface="Arial" panose="020B0604020202020204" pitchFamily="34" charset="0"/>
              <a:ea typeface="Arial" panose="020B0604020202020204" pitchFamily="34" charset="0"/>
            </a:endParaRPr>
          </a:p>
          <a:p>
            <a:pPr marL="0" indent="0">
              <a:buNone/>
            </a:pPr>
            <a:endParaRPr lang="es-MX" sz="2400" dirty="0">
              <a:solidFill>
                <a:srgbClr val="000000"/>
              </a:solidFill>
              <a:latin typeface="Arial" panose="020B0604020202020204" pitchFamily="34" charset="0"/>
              <a:ea typeface="Arial" panose="020B0604020202020204" pitchFamily="34" charset="0"/>
            </a:endParaRPr>
          </a:p>
          <a:p>
            <a:endParaRPr lang="es-MX" sz="1800" dirty="0">
              <a:solidFill>
                <a:srgbClr val="000000"/>
              </a:solidFill>
              <a:effectLst/>
              <a:latin typeface="Arial" panose="020B0604020202020204" pitchFamily="34" charset="0"/>
              <a:ea typeface="Arial" panose="020B0604020202020204" pitchFamily="34" charset="0"/>
            </a:endParaRPr>
          </a:p>
          <a:p>
            <a:pPr marL="0" indent="0">
              <a:buNone/>
            </a:pPr>
            <a:endParaRPr lang="es-MX" dirty="0"/>
          </a:p>
        </p:txBody>
      </p:sp>
      <p:pic>
        <p:nvPicPr>
          <p:cNvPr id="5" name="Imagen 4">
            <a:extLst>
              <a:ext uri="{FF2B5EF4-FFF2-40B4-BE49-F238E27FC236}">
                <a16:creationId xmlns:a16="http://schemas.microsoft.com/office/drawing/2014/main" id="{8227E457-88C3-CDCE-FCD5-8C763441C3D7}"/>
              </a:ext>
            </a:extLst>
          </p:cNvPr>
          <p:cNvPicPr>
            <a:picLocks noChangeAspect="1"/>
          </p:cNvPicPr>
          <p:nvPr/>
        </p:nvPicPr>
        <p:blipFill rotWithShape="1">
          <a:blip r:embed="rId2"/>
          <a:srcRect r="53672" b="5090"/>
          <a:stretch/>
        </p:blipFill>
        <p:spPr>
          <a:xfrm>
            <a:off x="11328454" y="0"/>
            <a:ext cx="863546" cy="6858000"/>
          </a:xfrm>
          <a:prstGeom prst="rect">
            <a:avLst/>
          </a:prstGeom>
        </p:spPr>
      </p:pic>
      <p:sp>
        <p:nvSpPr>
          <p:cNvPr id="6" name="CuadroTexto 11">
            <a:extLst>
              <a:ext uri="{FF2B5EF4-FFF2-40B4-BE49-F238E27FC236}">
                <a16:creationId xmlns:a16="http://schemas.microsoft.com/office/drawing/2014/main" id="{C2DF658E-8B5B-4DCE-B47A-000F95EB778D}"/>
              </a:ext>
            </a:extLst>
          </p:cNvPr>
          <p:cNvSpPr txBox="1"/>
          <p:nvPr/>
        </p:nvSpPr>
        <p:spPr>
          <a:xfrm>
            <a:off x="11268570" y="6143223"/>
            <a:ext cx="914400" cy="400110"/>
          </a:xfrm>
          <a:prstGeom prst="rect">
            <a:avLst/>
          </a:prstGeom>
          <a:noFill/>
        </p:spPr>
        <p:txBody>
          <a:bodyPr wrap="square" rtlCol="0">
            <a:spAutoFit/>
          </a:bodyPr>
          <a:lstStyle/>
          <a:p>
            <a:pPr algn="ctr"/>
            <a:r>
              <a:rPr lang="es-MX" sz="2000" b="1" dirty="0">
                <a:solidFill>
                  <a:schemeClr val="bg1"/>
                </a:solidFill>
              </a:rPr>
              <a:t>6/30</a:t>
            </a:r>
            <a:endParaRPr lang="es-MX" sz="2800" b="1" dirty="0">
              <a:solidFill>
                <a:schemeClr val="bg1"/>
              </a:solidFill>
            </a:endParaRPr>
          </a:p>
        </p:txBody>
      </p:sp>
      <p:cxnSp>
        <p:nvCxnSpPr>
          <p:cNvPr id="7" name="Conector recto 6">
            <a:extLst>
              <a:ext uri="{FF2B5EF4-FFF2-40B4-BE49-F238E27FC236}">
                <a16:creationId xmlns:a16="http://schemas.microsoft.com/office/drawing/2014/main" id="{FC06F4ED-A0A6-0471-9569-602659E5B3A9}"/>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1AC4DF9F-D790-4EBD-1B7C-6990467F389D}"/>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1 Título">
            <a:extLst>
              <a:ext uri="{FF2B5EF4-FFF2-40B4-BE49-F238E27FC236}">
                <a16:creationId xmlns:a16="http://schemas.microsoft.com/office/drawing/2014/main" id="{7E396ABF-C42A-CF91-80D6-A4D1EC14CEBE}"/>
              </a:ext>
            </a:extLst>
          </p:cNvPr>
          <p:cNvSpPr txBox="1">
            <a:spLocks/>
          </p:cNvSpPr>
          <p:nvPr/>
        </p:nvSpPr>
        <p:spPr>
          <a:xfrm>
            <a:off x="2028474" y="257842"/>
            <a:ext cx="7360222" cy="573690"/>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400" cap="none" dirty="0">
                <a:solidFill>
                  <a:schemeClr val="tx1"/>
                </a:solidFill>
                <a:latin typeface="Times New Roman" panose="02020603050405020304" pitchFamily="18" charset="0"/>
                <a:cs typeface="Times New Roman" panose="02020603050405020304" pitchFamily="18" charset="0"/>
              </a:rPr>
              <a:t>Estado del arte 2/3</a:t>
            </a:r>
            <a:endParaRPr lang="es-MX" sz="44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9673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AC5C06-7CA7-9B34-199E-FAD621797B94}"/>
              </a:ext>
            </a:extLst>
          </p:cNvPr>
          <p:cNvSpPr>
            <a:spLocks noGrp="1"/>
          </p:cNvSpPr>
          <p:nvPr>
            <p:ph idx="1"/>
          </p:nvPr>
        </p:nvSpPr>
        <p:spPr>
          <a:xfrm>
            <a:off x="611963" y="1284129"/>
            <a:ext cx="10716491" cy="5573871"/>
          </a:xfrm>
        </p:spPr>
        <p:txBody>
          <a:bodyPr>
            <a:normAutofit/>
          </a:bodyPr>
          <a:lstStyle/>
          <a:p>
            <a:pPr marL="0" lvl="0" indent="0" algn="l">
              <a:lnSpc>
                <a:spcPct val="102000"/>
              </a:lnSpc>
              <a:spcAft>
                <a:spcPts val="250"/>
              </a:spcAft>
              <a:buNone/>
            </a:pPr>
            <a:r>
              <a:rPr lang="es-MX" sz="2400" b="1" dirty="0">
                <a:solidFill>
                  <a:srgbClr val="000000"/>
                </a:solidFill>
                <a:effectLst/>
                <a:latin typeface="Arial" panose="020B0604020202020204" pitchFamily="34" charset="0"/>
                <a:ea typeface="Arial" panose="020B0604020202020204" pitchFamily="34" charset="0"/>
                <a:cs typeface="Arial" panose="020B0604020202020204" pitchFamily="34" charset="0"/>
              </a:rPr>
              <a:t>Arquitectura de red neuronal convolucional para diagnóstico de cáncer de piel </a:t>
            </a:r>
            <a:r>
              <a:rPr lang="es-MX" sz="2400" dirty="0">
                <a:solidFill>
                  <a:srgbClr val="000000"/>
                </a:solidFill>
                <a:latin typeface="Arial" panose="020B0604020202020204" pitchFamily="34" charset="0"/>
                <a:cs typeface="Arial" panose="020B0604020202020204" pitchFamily="34" charset="0"/>
              </a:rPr>
              <a:t>[5]</a:t>
            </a:r>
          </a:p>
          <a:p>
            <a:pPr marL="0" lvl="0" indent="0" algn="l">
              <a:lnSpc>
                <a:spcPct val="102000"/>
              </a:lnSpc>
              <a:spcAft>
                <a:spcPts val="250"/>
              </a:spcAft>
              <a:buNone/>
            </a:pPr>
            <a:endParaRPr lang="es-MX" sz="2400" i="1" dirty="0">
              <a:solidFill>
                <a:srgbClr val="000000"/>
              </a:solidFill>
              <a:latin typeface="Arial" panose="020B0604020202020204" pitchFamily="34" charset="0"/>
              <a:ea typeface="Arial" panose="020B0604020202020204" pitchFamily="34" charset="0"/>
              <a:cs typeface="Arial" panose="020B0604020202020204" pitchFamily="34" charset="0"/>
            </a:endParaRPr>
          </a:p>
          <a:p>
            <a:pPr marL="0" indent="0">
              <a:lnSpc>
                <a:spcPct val="102000"/>
              </a:lnSpc>
              <a:spcAft>
                <a:spcPts val="250"/>
              </a:spcAft>
              <a:buNone/>
            </a:pPr>
            <a:r>
              <a:rPr lang="es-MX" sz="2400" dirty="0">
                <a:solidFill>
                  <a:srgbClr val="000000"/>
                </a:solidFill>
                <a:effectLst/>
                <a:latin typeface="Arial" panose="020B0604020202020204" pitchFamily="34" charset="0"/>
                <a:ea typeface="Arial" panose="020B0604020202020204" pitchFamily="34" charset="0"/>
                <a:cs typeface="Arial" panose="020B0604020202020204" pitchFamily="34" charset="0"/>
              </a:rPr>
              <a:t>Este trabajo realizado por Tejeda Layme en 2022 describe el problema para la detección de cáncer de piel a partir de imágenes ya clasificadas utilizando un modelo de aprendizaje profundo. </a:t>
            </a:r>
            <a:r>
              <a:rPr lang="es-MX" sz="2400" dirty="0">
                <a:solidFill>
                  <a:srgbClr val="000000"/>
                </a:solidFill>
                <a:latin typeface="Arial" panose="020B0604020202020204" pitchFamily="34" charset="0"/>
                <a:cs typeface="Arial" panose="020B0604020202020204" pitchFamily="34" charset="0"/>
              </a:rPr>
              <a:t>El modelo establecido para el problema está basado en una clasificación binaria utilizando los valores 1 en caso de maligno y 0 para benigno, así se podrá detectar de forma temprana el melanoma siendo de gran utilidad.</a:t>
            </a:r>
          </a:p>
          <a:p>
            <a:pPr marL="0" lvl="0" indent="0" algn="l">
              <a:lnSpc>
                <a:spcPct val="102000"/>
              </a:lnSpc>
              <a:spcAft>
                <a:spcPts val="250"/>
              </a:spcAft>
              <a:buNone/>
            </a:pPr>
            <a:endParaRPr lang="es-MX" sz="240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0" lvl="0" indent="0" algn="l">
              <a:lnSpc>
                <a:spcPct val="102000"/>
              </a:lnSpc>
              <a:spcAft>
                <a:spcPts val="250"/>
              </a:spcAft>
              <a:buNone/>
            </a:pPr>
            <a:endParaRPr lang="es-MX" sz="2400" dirty="0">
              <a:solidFill>
                <a:srgbClr val="000000"/>
              </a:solidFill>
              <a:latin typeface="Arial" panose="020B0604020202020204" pitchFamily="34" charset="0"/>
              <a:ea typeface="Arial" panose="020B0604020202020204" pitchFamily="34" charset="0"/>
              <a:cs typeface="Arial" panose="020B0604020202020204" pitchFamily="34" charset="0"/>
            </a:endParaRPr>
          </a:p>
          <a:p>
            <a:pPr marL="0" lvl="0" indent="0" algn="l">
              <a:lnSpc>
                <a:spcPct val="102000"/>
              </a:lnSpc>
              <a:spcAft>
                <a:spcPts val="250"/>
              </a:spcAft>
              <a:buNone/>
            </a:pPr>
            <a:endParaRPr lang="es-MX" sz="1800" dirty="0">
              <a:solidFill>
                <a:srgbClr val="000000"/>
              </a:solidFill>
              <a:latin typeface="Arial" panose="020B0604020202020204" pitchFamily="34" charset="0"/>
              <a:ea typeface="Arial" panose="020B0604020202020204" pitchFamily="34" charset="0"/>
            </a:endParaRPr>
          </a:p>
        </p:txBody>
      </p:sp>
      <p:pic>
        <p:nvPicPr>
          <p:cNvPr id="5" name="Imagen 4">
            <a:extLst>
              <a:ext uri="{FF2B5EF4-FFF2-40B4-BE49-F238E27FC236}">
                <a16:creationId xmlns:a16="http://schemas.microsoft.com/office/drawing/2014/main" id="{8227E457-88C3-CDCE-FCD5-8C763441C3D7}"/>
              </a:ext>
            </a:extLst>
          </p:cNvPr>
          <p:cNvPicPr>
            <a:picLocks noChangeAspect="1"/>
          </p:cNvPicPr>
          <p:nvPr/>
        </p:nvPicPr>
        <p:blipFill rotWithShape="1">
          <a:blip r:embed="rId2"/>
          <a:srcRect r="53672" b="5090"/>
          <a:stretch/>
        </p:blipFill>
        <p:spPr>
          <a:xfrm>
            <a:off x="11328454" y="0"/>
            <a:ext cx="863546" cy="6858000"/>
          </a:xfrm>
          <a:prstGeom prst="rect">
            <a:avLst/>
          </a:prstGeom>
        </p:spPr>
      </p:pic>
      <p:sp>
        <p:nvSpPr>
          <p:cNvPr id="6" name="CuadroTexto 11">
            <a:extLst>
              <a:ext uri="{FF2B5EF4-FFF2-40B4-BE49-F238E27FC236}">
                <a16:creationId xmlns:a16="http://schemas.microsoft.com/office/drawing/2014/main" id="{C2DF658E-8B5B-4DCE-B47A-000F95EB778D}"/>
              </a:ext>
            </a:extLst>
          </p:cNvPr>
          <p:cNvSpPr txBox="1"/>
          <p:nvPr/>
        </p:nvSpPr>
        <p:spPr>
          <a:xfrm>
            <a:off x="11268570" y="6143223"/>
            <a:ext cx="914400" cy="400110"/>
          </a:xfrm>
          <a:prstGeom prst="rect">
            <a:avLst/>
          </a:prstGeom>
          <a:noFill/>
        </p:spPr>
        <p:txBody>
          <a:bodyPr wrap="square" rtlCol="0">
            <a:spAutoFit/>
          </a:bodyPr>
          <a:lstStyle/>
          <a:p>
            <a:pPr algn="ctr"/>
            <a:r>
              <a:rPr lang="es-MX" sz="2000" b="1" dirty="0">
                <a:solidFill>
                  <a:schemeClr val="bg1"/>
                </a:solidFill>
              </a:rPr>
              <a:t>7/30</a:t>
            </a:r>
            <a:endParaRPr lang="es-MX" sz="2800" b="1" dirty="0">
              <a:solidFill>
                <a:schemeClr val="bg1"/>
              </a:solidFill>
            </a:endParaRPr>
          </a:p>
        </p:txBody>
      </p:sp>
      <p:cxnSp>
        <p:nvCxnSpPr>
          <p:cNvPr id="7" name="Conector recto 6">
            <a:extLst>
              <a:ext uri="{FF2B5EF4-FFF2-40B4-BE49-F238E27FC236}">
                <a16:creationId xmlns:a16="http://schemas.microsoft.com/office/drawing/2014/main" id="{FC06F4ED-A0A6-0471-9569-602659E5B3A9}"/>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1AC4DF9F-D790-4EBD-1B7C-6990467F389D}"/>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69C132F7-2215-0C5A-2907-FC00A0E2A661}"/>
              </a:ext>
            </a:extLst>
          </p:cNvPr>
          <p:cNvSpPr txBox="1"/>
          <p:nvPr/>
        </p:nvSpPr>
        <p:spPr>
          <a:xfrm>
            <a:off x="3296093" y="-276447"/>
            <a:ext cx="184731" cy="369332"/>
          </a:xfrm>
          <a:prstGeom prst="rect">
            <a:avLst/>
          </a:prstGeom>
          <a:noFill/>
        </p:spPr>
        <p:txBody>
          <a:bodyPr wrap="none" rtlCol="0">
            <a:spAutoFit/>
          </a:bodyPr>
          <a:lstStyle/>
          <a:p>
            <a:endParaRPr lang="es-MX" dirty="0"/>
          </a:p>
        </p:txBody>
      </p:sp>
      <p:sp>
        <p:nvSpPr>
          <p:cNvPr id="4" name="1 Título">
            <a:extLst>
              <a:ext uri="{FF2B5EF4-FFF2-40B4-BE49-F238E27FC236}">
                <a16:creationId xmlns:a16="http://schemas.microsoft.com/office/drawing/2014/main" id="{1F063E86-F074-2DC4-DF4F-0650A6EA0947}"/>
              </a:ext>
            </a:extLst>
          </p:cNvPr>
          <p:cNvSpPr txBox="1">
            <a:spLocks/>
          </p:cNvSpPr>
          <p:nvPr/>
        </p:nvSpPr>
        <p:spPr>
          <a:xfrm>
            <a:off x="2028474" y="257842"/>
            <a:ext cx="7360222" cy="573690"/>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400" cap="none" dirty="0">
                <a:solidFill>
                  <a:schemeClr val="tx1"/>
                </a:solidFill>
                <a:latin typeface="Times New Roman" panose="02020603050405020304" pitchFamily="18" charset="0"/>
                <a:cs typeface="Times New Roman" panose="02020603050405020304" pitchFamily="18" charset="0"/>
              </a:rPr>
              <a:t>Estado del arte 3/3</a:t>
            </a:r>
            <a:endParaRPr lang="es-MX" sz="44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6270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Forma, Cuadrado&#10;&#10;Descripción generada automáticamente">
            <a:extLst>
              <a:ext uri="{FF2B5EF4-FFF2-40B4-BE49-F238E27FC236}">
                <a16:creationId xmlns:a16="http://schemas.microsoft.com/office/drawing/2014/main" id="{F34DBAC9-FEAD-A287-1F2E-E6FC320D2448}"/>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b="50000"/>
          <a:stretch/>
        </p:blipFill>
        <p:spPr>
          <a:xfrm>
            <a:off x="4815632" y="1912568"/>
            <a:ext cx="1440000" cy="1237895"/>
          </a:xfrm>
          <a:prstGeom prst="rect">
            <a:avLst/>
          </a:prstGeom>
        </p:spPr>
      </p:pic>
      <p:pic>
        <p:nvPicPr>
          <p:cNvPr id="13" name="Imagen 12">
            <a:extLst>
              <a:ext uri="{FF2B5EF4-FFF2-40B4-BE49-F238E27FC236}">
                <a16:creationId xmlns:a16="http://schemas.microsoft.com/office/drawing/2014/main" id="{A6841646-79DC-8B10-5016-AE08E1F0B53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36218" y="1651275"/>
            <a:ext cx="1853047" cy="1853047"/>
          </a:xfrm>
          <a:prstGeom prst="rect">
            <a:avLst/>
          </a:prstGeom>
        </p:spPr>
      </p:pic>
      <p:sp>
        <p:nvSpPr>
          <p:cNvPr id="15" name="Flecha derecha 14">
            <a:extLst>
              <a:ext uri="{FF2B5EF4-FFF2-40B4-BE49-F238E27FC236}">
                <a16:creationId xmlns:a16="http://schemas.microsoft.com/office/drawing/2014/main" id="{4AF896F3-5E97-F6C5-22B6-3AC175200495}"/>
              </a:ext>
            </a:extLst>
          </p:cNvPr>
          <p:cNvSpPr/>
          <p:nvPr/>
        </p:nvSpPr>
        <p:spPr>
          <a:xfrm>
            <a:off x="3260231" y="2106744"/>
            <a:ext cx="967227" cy="471055"/>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Flecha derecha 20">
            <a:extLst>
              <a:ext uri="{FF2B5EF4-FFF2-40B4-BE49-F238E27FC236}">
                <a16:creationId xmlns:a16="http://schemas.microsoft.com/office/drawing/2014/main" id="{6A80665A-36DC-EB86-F465-25AAD0D1574E}"/>
              </a:ext>
            </a:extLst>
          </p:cNvPr>
          <p:cNvSpPr/>
          <p:nvPr/>
        </p:nvSpPr>
        <p:spPr>
          <a:xfrm>
            <a:off x="6919162" y="2106744"/>
            <a:ext cx="967227" cy="471055"/>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Flecha derecha 26">
            <a:extLst>
              <a:ext uri="{FF2B5EF4-FFF2-40B4-BE49-F238E27FC236}">
                <a16:creationId xmlns:a16="http://schemas.microsoft.com/office/drawing/2014/main" id="{4B9127DB-6695-BE6E-44BA-A9F8D0615680}"/>
              </a:ext>
            </a:extLst>
          </p:cNvPr>
          <p:cNvSpPr/>
          <p:nvPr/>
        </p:nvSpPr>
        <p:spPr>
          <a:xfrm rot="5400000">
            <a:off x="8691562" y="3530014"/>
            <a:ext cx="967227" cy="471055"/>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Flecha derecha 27">
            <a:extLst>
              <a:ext uri="{FF2B5EF4-FFF2-40B4-BE49-F238E27FC236}">
                <a16:creationId xmlns:a16="http://schemas.microsoft.com/office/drawing/2014/main" id="{EFA2D48B-CBE1-575E-25B7-66D9217FBE20}"/>
              </a:ext>
            </a:extLst>
          </p:cNvPr>
          <p:cNvSpPr/>
          <p:nvPr/>
        </p:nvSpPr>
        <p:spPr>
          <a:xfrm rot="10800000">
            <a:off x="4688046" y="5446438"/>
            <a:ext cx="1689679" cy="471055"/>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1 Título">
            <a:extLst>
              <a:ext uri="{FF2B5EF4-FFF2-40B4-BE49-F238E27FC236}">
                <a16:creationId xmlns:a16="http://schemas.microsoft.com/office/drawing/2014/main" id="{29ACE76B-7D51-4C22-8F52-C74888E7F8B7}"/>
              </a:ext>
            </a:extLst>
          </p:cNvPr>
          <p:cNvSpPr txBox="1">
            <a:spLocks/>
          </p:cNvSpPr>
          <p:nvPr/>
        </p:nvSpPr>
        <p:spPr>
          <a:xfrm>
            <a:off x="1513053" y="411802"/>
            <a:ext cx="8361013" cy="531679"/>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4400" cap="none" dirty="0">
                <a:solidFill>
                  <a:schemeClr val="tx1"/>
                </a:solidFill>
                <a:latin typeface="Times New Roman" panose="02020603050405020304" pitchFamily="18" charset="0"/>
                <a:cs typeface="Times New Roman" panose="02020603050405020304" pitchFamily="18" charset="0"/>
              </a:rPr>
              <a:t>Diseño conceptual de solución</a:t>
            </a:r>
            <a:endParaRPr lang="es-MX" sz="4400" dirty="0">
              <a:solidFill>
                <a:srgbClr val="002060"/>
              </a:solidFill>
              <a:latin typeface="Times New Roman" panose="02020603050405020304" pitchFamily="18" charset="0"/>
              <a:cs typeface="Times New Roman" panose="02020603050405020304" pitchFamily="18" charset="0"/>
            </a:endParaRPr>
          </a:p>
        </p:txBody>
      </p:sp>
      <p:pic>
        <p:nvPicPr>
          <p:cNvPr id="30" name="Imagen 29">
            <a:extLst>
              <a:ext uri="{FF2B5EF4-FFF2-40B4-BE49-F238E27FC236}">
                <a16:creationId xmlns:a16="http://schemas.microsoft.com/office/drawing/2014/main" id="{D37FF1CB-5680-C38D-89F6-B516BDEB663A}"/>
              </a:ext>
            </a:extLst>
          </p:cNvPr>
          <p:cNvPicPr>
            <a:picLocks noChangeAspect="1"/>
          </p:cNvPicPr>
          <p:nvPr/>
        </p:nvPicPr>
        <p:blipFill rotWithShape="1">
          <a:blip r:embed="rId5"/>
          <a:srcRect r="53672" b="5090"/>
          <a:stretch/>
        </p:blipFill>
        <p:spPr>
          <a:xfrm>
            <a:off x="11402292" y="0"/>
            <a:ext cx="771649" cy="6858000"/>
          </a:xfrm>
          <a:prstGeom prst="rect">
            <a:avLst/>
          </a:prstGeom>
        </p:spPr>
      </p:pic>
      <p:sp>
        <p:nvSpPr>
          <p:cNvPr id="31" name="CuadroTexto 11">
            <a:extLst>
              <a:ext uri="{FF2B5EF4-FFF2-40B4-BE49-F238E27FC236}">
                <a16:creationId xmlns:a16="http://schemas.microsoft.com/office/drawing/2014/main" id="{0A1518D2-F40B-A375-A4F2-A55DFA82556F}"/>
              </a:ext>
            </a:extLst>
          </p:cNvPr>
          <p:cNvSpPr txBox="1"/>
          <p:nvPr/>
        </p:nvSpPr>
        <p:spPr>
          <a:xfrm>
            <a:off x="11216189" y="6028190"/>
            <a:ext cx="1143853" cy="400110"/>
          </a:xfrm>
          <a:prstGeom prst="rect">
            <a:avLst/>
          </a:prstGeom>
          <a:noFill/>
        </p:spPr>
        <p:txBody>
          <a:bodyPr wrap="square" rtlCol="0">
            <a:spAutoFit/>
          </a:bodyPr>
          <a:lstStyle/>
          <a:p>
            <a:pPr algn="ctr"/>
            <a:r>
              <a:rPr lang="es-MX" sz="2000" b="1" dirty="0">
                <a:solidFill>
                  <a:schemeClr val="bg1"/>
                </a:solidFill>
              </a:rPr>
              <a:t>8/30</a:t>
            </a:r>
          </a:p>
        </p:txBody>
      </p:sp>
      <p:cxnSp>
        <p:nvCxnSpPr>
          <p:cNvPr id="63" name="Conector recto 62">
            <a:extLst>
              <a:ext uri="{FF2B5EF4-FFF2-40B4-BE49-F238E27FC236}">
                <a16:creationId xmlns:a16="http://schemas.microsoft.com/office/drawing/2014/main" id="{09CF8F3D-2E98-8EB7-0F8B-F38DD338C0AE}"/>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F5B2FBCB-DDB6-4882-C090-1080C60ADE3F}"/>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Rectangle 6">
            <a:extLst>
              <a:ext uri="{FF2B5EF4-FFF2-40B4-BE49-F238E27FC236}">
                <a16:creationId xmlns:a16="http://schemas.microsoft.com/office/drawing/2014/main" id="{3ED8026A-AD17-C99E-36F0-509792FEB107}"/>
              </a:ext>
            </a:extLst>
          </p:cNvPr>
          <p:cNvSpPr/>
          <p:nvPr/>
        </p:nvSpPr>
        <p:spPr>
          <a:xfrm>
            <a:off x="4249519" y="1300994"/>
            <a:ext cx="2995962" cy="400110"/>
          </a:xfrm>
          <a:prstGeom prst="rect">
            <a:avLst/>
          </a:prstGeom>
        </p:spPr>
        <p:txBody>
          <a:bodyPr wrap="square">
            <a:spAutoFit/>
          </a:bodyPr>
          <a:lstStyle/>
          <a:p>
            <a:r>
              <a:rPr lang="es-MX" sz="2000" dirty="0">
                <a:latin typeface="Arial" panose="020B0604020202020204" pitchFamily="34" charset="0"/>
                <a:cs typeface="Arial" panose="020B0604020202020204" pitchFamily="34" charset="0"/>
              </a:rPr>
              <a:t>Etiquetado de imagen</a:t>
            </a:r>
            <a:endParaRPr lang="es-ES_tradnl" sz="2000" dirty="0">
              <a:latin typeface="Arial" panose="020B0604020202020204" pitchFamily="34" charset="0"/>
              <a:cs typeface="Arial" panose="020B0604020202020204" pitchFamily="34" charset="0"/>
            </a:endParaRPr>
          </a:p>
        </p:txBody>
      </p:sp>
      <p:sp>
        <p:nvSpPr>
          <p:cNvPr id="11" name="Rectangle 6">
            <a:extLst>
              <a:ext uri="{FF2B5EF4-FFF2-40B4-BE49-F238E27FC236}">
                <a16:creationId xmlns:a16="http://schemas.microsoft.com/office/drawing/2014/main" id="{21088431-6056-6543-3CB2-923FD07A1BC2}"/>
              </a:ext>
            </a:extLst>
          </p:cNvPr>
          <p:cNvSpPr/>
          <p:nvPr/>
        </p:nvSpPr>
        <p:spPr>
          <a:xfrm>
            <a:off x="1468937" y="3851977"/>
            <a:ext cx="2769516" cy="923330"/>
          </a:xfrm>
          <a:prstGeom prst="rect">
            <a:avLst/>
          </a:prstGeom>
        </p:spPr>
        <p:txBody>
          <a:bodyPr wrap="square">
            <a:spAutoFit/>
          </a:bodyPr>
          <a:lstStyle/>
          <a:p>
            <a:r>
              <a:rPr lang="es-MX" dirty="0">
                <a:latin typeface="Arial" panose="020B0604020202020204" pitchFamily="34" charset="0"/>
                <a:cs typeface="Arial" panose="020B0604020202020204" pitchFamily="34" charset="0"/>
              </a:rPr>
              <a:t>Se entrega una serie de resultados con diferentes parámetros</a:t>
            </a:r>
            <a:endParaRPr lang="es-ES_tradnl" dirty="0">
              <a:latin typeface="Arial" panose="020B0604020202020204" pitchFamily="34" charset="0"/>
              <a:cs typeface="Arial" panose="020B0604020202020204" pitchFamily="34" charset="0"/>
            </a:endParaRPr>
          </a:p>
        </p:txBody>
      </p:sp>
      <p:pic>
        <p:nvPicPr>
          <p:cNvPr id="19" name="Imagen 18">
            <a:extLst>
              <a:ext uri="{FF2B5EF4-FFF2-40B4-BE49-F238E27FC236}">
                <a16:creationId xmlns:a16="http://schemas.microsoft.com/office/drawing/2014/main" id="{24A6AED7-7446-8142-D812-1D418952A03D}"/>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7002470" y="4972264"/>
            <a:ext cx="3288981" cy="1419404"/>
          </a:xfrm>
          <a:prstGeom prst="rect">
            <a:avLst/>
          </a:prstGeom>
        </p:spPr>
      </p:pic>
      <p:sp>
        <p:nvSpPr>
          <p:cNvPr id="22" name="Rectangle 6">
            <a:extLst>
              <a:ext uri="{FF2B5EF4-FFF2-40B4-BE49-F238E27FC236}">
                <a16:creationId xmlns:a16="http://schemas.microsoft.com/office/drawing/2014/main" id="{FDA61512-F3A3-7A25-3FB4-A725DC78C543}"/>
              </a:ext>
            </a:extLst>
          </p:cNvPr>
          <p:cNvSpPr/>
          <p:nvPr/>
        </p:nvSpPr>
        <p:spPr>
          <a:xfrm>
            <a:off x="7984711" y="1318062"/>
            <a:ext cx="2851985" cy="707886"/>
          </a:xfrm>
          <a:prstGeom prst="rect">
            <a:avLst/>
          </a:prstGeom>
        </p:spPr>
        <p:txBody>
          <a:bodyPr wrap="square">
            <a:spAutoFit/>
          </a:bodyPr>
          <a:lstStyle/>
          <a:p>
            <a:r>
              <a:rPr lang="es-MX" sz="2000" dirty="0">
                <a:latin typeface="Arial" panose="020B0604020202020204" pitchFamily="34" charset="0"/>
                <a:cs typeface="Arial" panose="020B0604020202020204" pitchFamily="34" charset="0"/>
              </a:rPr>
              <a:t>Clasificación de imágenes y etiquetas</a:t>
            </a:r>
            <a:endParaRPr lang="es-ES_tradnl" sz="2000" dirty="0">
              <a:latin typeface="Arial" panose="020B0604020202020204" pitchFamily="34" charset="0"/>
              <a:cs typeface="Arial" panose="020B0604020202020204" pitchFamily="34" charset="0"/>
            </a:endParaRPr>
          </a:p>
        </p:txBody>
      </p:sp>
      <p:pic>
        <p:nvPicPr>
          <p:cNvPr id="5" name="Imagen 4" descr="Icono&#10;&#10;Descripción generada automáticamente">
            <a:extLst>
              <a:ext uri="{FF2B5EF4-FFF2-40B4-BE49-F238E27FC236}">
                <a16:creationId xmlns:a16="http://schemas.microsoft.com/office/drawing/2014/main" id="{8EF20A81-66DC-E8D4-D4E1-6984673C2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3166" y="1746950"/>
            <a:ext cx="1237895" cy="1237895"/>
          </a:xfrm>
          <a:prstGeom prst="rect">
            <a:avLst/>
          </a:prstGeom>
        </p:spPr>
      </p:pic>
      <p:sp>
        <p:nvSpPr>
          <p:cNvPr id="6" name="Rectangle 6">
            <a:extLst>
              <a:ext uri="{FF2B5EF4-FFF2-40B4-BE49-F238E27FC236}">
                <a16:creationId xmlns:a16="http://schemas.microsoft.com/office/drawing/2014/main" id="{AC2A4641-A80F-A3C0-BC43-C02C77CA150E}"/>
              </a:ext>
            </a:extLst>
          </p:cNvPr>
          <p:cNvSpPr/>
          <p:nvPr/>
        </p:nvSpPr>
        <p:spPr>
          <a:xfrm>
            <a:off x="619188" y="1202036"/>
            <a:ext cx="2995962" cy="400110"/>
          </a:xfrm>
          <a:prstGeom prst="rect">
            <a:avLst/>
          </a:prstGeom>
        </p:spPr>
        <p:txBody>
          <a:bodyPr wrap="square">
            <a:spAutoFit/>
          </a:bodyPr>
          <a:lstStyle/>
          <a:p>
            <a:r>
              <a:rPr lang="es-MX" sz="2000" dirty="0">
                <a:latin typeface="Arial" panose="020B0604020202020204" pitchFamily="34" charset="0"/>
                <a:cs typeface="Arial" panose="020B0604020202020204" pitchFamily="34" charset="0"/>
              </a:rPr>
              <a:t>Extracción de imágenes</a:t>
            </a:r>
            <a:endParaRPr lang="es-ES_tradnl" sz="2000" dirty="0">
              <a:latin typeface="Arial" panose="020B0604020202020204" pitchFamily="34" charset="0"/>
              <a:cs typeface="Arial" panose="020B0604020202020204" pitchFamily="34" charset="0"/>
            </a:endParaRPr>
          </a:p>
        </p:txBody>
      </p:sp>
      <p:sp>
        <p:nvSpPr>
          <p:cNvPr id="8" name="Rectangle 6">
            <a:extLst>
              <a:ext uri="{FF2B5EF4-FFF2-40B4-BE49-F238E27FC236}">
                <a16:creationId xmlns:a16="http://schemas.microsoft.com/office/drawing/2014/main" id="{C3D74D5C-E3D3-D306-CF06-28D49E616271}"/>
              </a:ext>
            </a:extLst>
          </p:cNvPr>
          <p:cNvSpPr/>
          <p:nvPr/>
        </p:nvSpPr>
        <p:spPr>
          <a:xfrm>
            <a:off x="6817055" y="4313642"/>
            <a:ext cx="4245186" cy="707886"/>
          </a:xfrm>
          <a:prstGeom prst="rect">
            <a:avLst/>
          </a:prstGeom>
        </p:spPr>
        <p:txBody>
          <a:bodyPr wrap="square">
            <a:spAutoFit/>
          </a:bodyPr>
          <a:lstStyle/>
          <a:p>
            <a:r>
              <a:rPr lang="es-MX" sz="2000" dirty="0">
                <a:latin typeface="Arial" panose="020B0604020202020204" pitchFamily="34" charset="0"/>
                <a:cs typeface="Arial" panose="020B0604020202020204" pitchFamily="34" charset="0"/>
              </a:rPr>
              <a:t>Se cargan a la red neuronal para su entrenamiento</a:t>
            </a:r>
          </a:p>
        </p:txBody>
      </p:sp>
      <p:pic>
        <p:nvPicPr>
          <p:cNvPr id="10" name="Imagen 9" descr="Imagen que contiene Rectángulo&#10;&#10;Descripción generada automáticamente">
            <a:extLst>
              <a:ext uri="{FF2B5EF4-FFF2-40B4-BE49-F238E27FC236}">
                <a16:creationId xmlns:a16="http://schemas.microsoft.com/office/drawing/2014/main" id="{7A98FAA1-AD38-1B34-F674-78179A72ECD4}"/>
              </a:ext>
            </a:extLst>
          </p:cNvPr>
          <p:cNvPicPr>
            <a:picLocks noChangeAspect="1"/>
          </p:cNvPicPr>
          <p:nvPr/>
        </p:nvPicPr>
        <p:blipFill rotWithShape="1">
          <a:blip r:embed="rId8">
            <a:clrChange>
              <a:clrFrom>
                <a:srgbClr val="FAFAFA"/>
              </a:clrFrom>
              <a:clrTo>
                <a:srgbClr val="FAFAFA">
                  <a:alpha val="0"/>
                </a:srgbClr>
              </a:clrTo>
            </a:clrChange>
            <a:extLst>
              <a:ext uri="{28A0092B-C50C-407E-A947-70E740481C1C}">
                <a14:useLocalDpi xmlns:a14="http://schemas.microsoft.com/office/drawing/2010/main" val="0"/>
              </a:ext>
            </a:extLst>
          </a:blip>
          <a:srcRect l="45156" r="7087"/>
          <a:stretch/>
        </p:blipFill>
        <p:spPr>
          <a:xfrm>
            <a:off x="828218" y="4532021"/>
            <a:ext cx="3711826" cy="2049970"/>
          </a:xfrm>
          <a:prstGeom prst="rect">
            <a:avLst/>
          </a:prstGeom>
        </p:spPr>
      </p:pic>
    </p:spTree>
    <p:extLst>
      <p:ext uri="{BB962C8B-B14F-4D97-AF65-F5344CB8AC3E}">
        <p14:creationId xmlns:p14="http://schemas.microsoft.com/office/powerpoint/2010/main" val="1122113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2271AEC-CED2-561E-BE62-27B627F0EC7F}"/>
              </a:ext>
            </a:extLst>
          </p:cNvPr>
          <p:cNvSpPr>
            <a:spLocks noGrp="1"/>
          </p:cNvSpPr>
          <p:nvPr>
            <p:ph idx="1"/>
          </p:nvPr>
        </p:nvSpPr>
        <p:spPr>
          <a:xfrm>
            <a:off x="693933" y="2693773"/>
            <a:ext cx="2864808" cy="3972669"/>
          </a:xfrm>
        </p:spPr>
        <p:txBody>
          <a:bodyPr>
            <a:normAutofit/>
          </a:bodyPr>
          <a:lstStyle/>
          <a:p>
            <a:pPr marL="0" indent="0" algn="just">
              <a:buNone/>
            </a:pPr>
            <a:endParaRPr lang="es-MX" sz="3000" dirty="0"/>
          </a:p>
          <a:p>
            <a:pPr algn="just"/>
            <a:endParaRPr lang="es-MX" sz="3000" dirty="0"/>
          </a:p>
          <a:p>
            <a:pPr marL="0" indent="0" algn="just">
              <a:buNone/>
            </a:pPr>
            <a:endParaRPr lang="es-MX" sz="3000" dirty="0"/>
          </a:p>
          <a:p>
            <a:pPr algn="just"/>
            <a:endParaRPr lang="es-MX" dirty="0"/>
          </a:p>
          <a:p>
            <a:endParaRPr lang="es-MX" dirty="0"/>
          </a:p>
          <a:p>
            <a:endParaRPr lang="es-MX" dirty="0"/>
          </a:p>
        </p:txBody>
      </p:sp>
      <p:sp>
        <p:nvSpPr>
          <p:cNvPr id="4" name="1 Título">
            <a:extLst>
              <a:ext uri="{FF2B5EF4-FFF2-40B4-BE49-F238E27FC236}">
                <a16:creationId xmlns:a16="http://schemas.microsoft.com/office/drawing/2014/main" id="{306D8CA8-E948-67C1-1EA0-C53AC7AED906}"/>
              </a:ext>
            </a:extLst>
          </p:cNvPr>
          <p:cNvSpPr txBox="1">
            <a:spLocks/>
          </p:cNvSpPr>
          <p:nvPr/>
        </p:nvSpPr>
        <p:spPr>
          <a:xfrm>
            <a:off x="2126337" y="460740"/>
            <a:ext cx="7327548" cy="573690"/>
          </a:xfrm>
          <a:prstGeom prst="rect">
            <a:avLst/>
          </a:prstGeom>
        </p:spPr>
        <p:txBody>
          <a:bodyPr vert="horz" lIns="45720" tIns="0" rIns="45720" bIns="0" anchor="b" anchorCtr="0">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s-MX" sz="3600" cap="none" dirty="0">
                <a:solidFill>
                  <a:schemeClr val="tx1"/>
                </a:solidFill>
                <a:latin typeface="Times New Roman" panose="02020603050405020304" pitchFamily="18" charset="0"/>
                <a:cs typeface="Times New Roman" panose="02020603050405020304" pitchFamily="18" charset="0"/>
              </a:rPr>
              <a:t>Requerimientos 1/2</a:t>
            </a:r>
            <a:endParaRPr lang="es-MX" sz="3600" dirty="0">
              <a:solidFill>
                <a:srgbClr val="002060"/>
              </a:solidFill>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C2209562-51AA-1FBB-4449-D3207AACBBC5}"/>
              </a:ext>
            </a:extLst>
          </p:cNvPr>
          <p:cNvPicPr>
            <a:picLocks noChangeAspect="1"/>
          </p:cNvPicPr>
          <p:nvPr/>
        </p:nvPicPr>
        <p:blipFill rotWithShape="1">
          <a:blip r:embed="rId3"/>
          <a:srcRect r="53672" b="5090"/>
          <a:stretch/>
        </p:blipFill>
        <p:spPr>
          <a:xfrm>
            <a:off x="11259541" y="0"/>
            <a:ext cx="932459" cy="6858000"/>
          </a:xfrm>
          <a:prstGeom prst="rect">
            <a:avLst/>
          </a:prstGeom>
        </p:spPr>
      </p:pic>
      <p:sp>
        <p:nvSpPr>
          <p:cNvPr id="6" name="CuadroTexto 11">
            <a:extLst>
              <a:ext uri="{FF2B5EF4-FFF2-40B4-BE49-F238E27FC236}">
                <a16:creationId xmlns:a16="http://schemas.microsoft.com/office/drawing/2014/main" id="{12E37685-FF7C-D5B5-6B77-B4920EA7A42A}"/>
              </a:ext>
            </a:extLst>
          </p:cNvPr>
          <p:cNvSpPr txBox="1"/>
          <p:nvPr/>
        </p:nvSpPr>
        <p:spPr>
          <a:xfrm>
            <a:off x="11268570" y="6143223"/>
            <a:ext cx="914400" cy="400110"/>
          </a:xfrm>
          <a:prstGeom prst="rect">
            <a:avLst/>
          </a:prstGeom>
          <a:noFill/>
        </p:spPr>
        <p:txBody>
          <a:bodyPr wrap="square" rtlCol="0">
            <a:spAutoFit/>
          </a:bodyPr>
          <a:lstStyle/>
          <a:p>
            <a:pPr algn="ctr"/>
            <a:r>
              <a:rPr lang="es-MX" sz="2000" b="1" dirty="0">
                <a:solidFill>
                  <a:schemeClr val="bg1"/>
                </a:solidFill>
              </a:rPr>
              <a:t>9/30</a:t>
            </a:r>
            <a:endParaRPr lang="es-MX" sz="2800" b="1" dirty="0">
              <a:solidFill>
                <a:schemeClr val="bg1"/>
              </a:solidFill>
            </a:endParaRPr>
          </a:p>
        </p:txBody>
      </p:sp>
      <p:cxnSp>
        <p:nvCxnSpPr>
          <p:cNvPr id="8" name="Conector recto 7">
            <a:extLst>
              <a:ext uri="{FF2B5EF4-FFF2-40B4-BE49-F238E27FC236}">
                <a16:creationId xmlns:a16="http://schemas.microsoft.com/office/drawing/2014/main" id="{1B29D81D-1A88-CD26-2551-E381E049F310}"/>
              </a:ext>
            </a:extLst>
          </p:cNvPr>
          <p:cNvCxnSpPr>
            <a:cxnSpLocks/>
          </p:cNvCxnSpPr>
          <p:nvPr/>
        </p:nvCxnSpPr>
        <p:spPr>
          <a:xfrm flipV="1">
            <a:off x="290455" y="257842"/>
            <a:ext cx="0" cy="64086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2A634F2F-1954-D172-3ECB-4BB4FF23FD6A}"/>
              </a:ext>
            </a:extLst>
          </p:cNvPr>
          <p:cNvCxnSpPr>
            <a:cxnSpLocks/>
          </p:cNvCxnSpPr>
          <p:nvPr/>
        </p:nvCxnSpPr>
        <p:spPr>
          <a:xfrm flipV="1">
            <a:off x="492194" y="244591"/>
            <a:ext cx="0" cy="642185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2" name="Tabla 1">
            <a:extLst>
              <a:ext uri="{FF2B5EF4-FFF2-40B4-BE49-F238E27FC236}">
                <a16:creationId xmlns:a16="http://schemas.microsoft.com/office/drawing/2014/main" id="{C1920D78-841B-133B-72D2-BD7B69B41C6C}"/>
              </a:ext>
            </a:extLst>
          </p:cNvPr>
          <p:cNvGraphicFramePr>
            <a:graphicFrameLocks noGrp="1"/>
          </p:cNvGraphicFramePr>
          <p:nvPr>
            <p:extLst>
              <p:ext uri="{D42A27DB-BD31-4B8C-83A1-F6EECF244321}">
                <p14:modId xmlns:p14="http://schemas.microsoft.com/office/powerpoint/2010/main" val="2551279084"/>
              </p:ext>
            </p:extLst>
          </p:nvPr>
        </p:nvGraphicFramePr>
        <p:xfrm>
          <a:off x="1698368" y="1396314"/>
          <a:ext cx="8128000" cy="39319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310334175"/>
                    </a:ext>
                  </a:extLst>
                </a:gridCol>
                <a:gridCol w="4064000">
                  <a:extLst>
                    <a:ext uri="{9D8B030D-6E8A-4147-A177-3AD203B41FA5}">
                      <a16:colId xmlns:a16="http://schemas.microsoft.com/office/drawing/2014/main" val="2436828854"/>
                    </a:ext>
                  </a:extLst>
                </a:gridCol>
              </a:tblGrid>
              <a:tr h="267882">
                <a:tc>
                  <a:txBody>
                    <a:bodyPr/>
                    <a:lstStyle/>
                    <a:p>
                      <a:r>
                        <a:rPr lang="es-MX" dirty="0"/>
                        <a:t>Funcionales</a:t>
                      </a:r>
                    </a:p>
                  </a:txBody>
                  <a:tcPr/>
                </a:tc>
                <a:tc>
                  <a:txBody>
                    <a:bodyPr/>
                    <a:lstStyle/>
                    <a:p>
                      <a:r>
                        <a:rPr lang="es-MX" dirty="0"/>
                        <a:t>Descripción</a:t>
                      </a:r>
                    </a:p>
                  </a:txBody>
                  <a:tcPr/>
                </a:tc>
                <a:extLst>
                  <a:ext uri="{0D108BD9-81ED-4DB2-BD59-A6C34878D82A}">
                    <a16:rowId xmlns:a16="http://schemas.microsoft.com/office/drawing/2014/main" val="18908856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t>El prototipo se puede utilizar sin un registro previo.</a:t>
                      </a:r>
                    </a:p>
                    <a:p>
                      <a:endParaRPr lang="es-MX" dirty="0"/>
                    </a:p>
                  </a:txBody>
                  <a:tcPr/>
                </a:tc>
                <a:tc>
                  <a:txBody>
                    <a:bodyPr/>
                    <a:lstStyle/>
                    <a:p>
                      <a:r>
                        <a:rPr lang="es-MX" dirty="0"/>
                        <a:t>No será necesario ingresar datos personales para poder utilizar el prototipo.</a:t>
                      </a:r>
                    </a:p>
                  </a:txBody>
                  <a:tcPr/>
                </a:tc>
                <a:extLst>
                  <a:ext uri="{0D108BD9-81ED-4DB2-BD59-A6C34878D82A}">
                    <a16:rowId xmlns:a16="http://schemas.microsoft.com/office/drawing/2014/main" val="3744733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t>El prototipo debe permitir subir imágenes desde un archivo local para el análisis.</a:t>
                      </a:r>
                    </a:p>
                    <a:p>
                      <a:endParaRPr lang="es-MX" dirty="0"/>
                    </a:p>
                  </a:txBody>
                  <a:tcPr/>
                </a:tc>
                <a:tc>
                  <a:txBody>
                    <a:bodyPr/>
                    <a:lstStyle/>
                    <a:p>
                      <a:r>
                        <a:rPr lang="es-MX" dirty="0"/>
                        <a:t>Para poder analizar una imagen, es necesario contar con la imagen dentro de los archivos del sistema para extraerla de ahí.</a:t>
                      </a:r>
                    </a:p>
                  </a:txBody>
                  <a:tcPr/>
                </a:tc>
                <a:extLst>
                  <a:ext uri="{0D108BD9-81ED-4DB2-BD59-A6C34878D82A}">
                    <a16:rowId xmlns:a16="http://schemas.microsoft.com/office/drawing/2014/main" val="21293339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t>Las imágenes analizadas pueden alamacenarse en la base de datos con la finalidad de enriqueser el entrenamiento de la red neuronal.</a:t>
                      </a:r>
                    </a:p>
                    <a:p>
                      <a:endParaRPr lang="es-MX" dirty="0"/>
                    </a:p>
                  </a:txBody>
                  <a:tcPr/>
                </a:tc>
                <a:tc>
                  <a:txBody>
                    <a:bodyPr/>
                    <a:lstStyle/>
                    <a:p>
                      <a:r>
                        <a:rPr lang="es-MX" dirty="0"/>
                        <a:t>Estas imágenes se pueden guardar para consultar los resultados ó para tomar como validación dentro del entrenamiento.</a:t>
                      </a:r>
                    </a:p>
                  </a:txBody>
                  <a:tcPr/>
                </a:tc>
                <a:extLst>
                  <a:ext uri="{0D108BD9-81ED-4DB2-BD59-A6C34878D82A}">
                    <a16:rowId xmlns:a16="http://schemas.microsoft.com/office/drawing/2014/main" val="3620750039"/>
                  </a:ext>
                </a:extLst>
              </a:tr>
            </a:tbl>
          </a:graphicData>
        </a:graphic>
      </p:graphicFrame>
    </p:spTree>
    <p:extLst>
      <p:ext uri="{BB962C8B-B14F-4D97-AF65-F5344CB8AC3E}">
        <p14:creationId xmlns:p14="http://schemas.microsoft.com/office/powerpoint/2010/main" val="24504656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6573</TotalTime>
  <Words>1864</Words>
  <Application>Microsoft Macintosh PowerPoint</Application>
  <PresentationFormat>Panorámica</PresentationFormat>
  <Paragraphs>198</Paragraphs>
  <Slides>29</Slides>
  <Notes>19</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29</vt:i4>
      </vt:variant>
    </vt:vector>
  </HeadingPairs>
  <TitlesOfParts>
    <vt:vector size="38" baseType="lpstr">
      <vt:lpstr>Arial</vt:lpstr>
      <vt:lpstr>ArialMT</vt:lpstr>
      <vt:lpstr>Calibri</vt:lpstr>
      <vt:lpstr>Calibri Light</vt:lpstr>
      <vt:lpstr>Google Sans</vt:lpstr>
      <vt:lpstr>Söhne</vt:lpstr>
      <vt:lpstr>Symbol</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Requerimientos 2/2</vt:lpstr>
      <vt:lpstr>Diseño modular 1/2</vt:lpstr>
      <vt:lpstr>Diseño modular 2/2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Vanesa Fuentevilla</dc:creator>
  <cp:lastModifiedBy>Jose Manuel Bernal Florencio</cp:lastModifiedBy>
  <cp:revision>156</cp:revision>
  <dcterms:created xsi:type="dcterms:W3CDTF">2020-10-20T21:10:40Z</dcterms:created>
  <dcterms:modified xsi:type="dcterms:W3CDTF">2023-11-29T02:25:27Z</dcterms:modified>
</cp:coreProperties>
</file>